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C0889-2D20-45D0-96B2-E0831BD1B54A}" v="3" dt="2022-08-18T23:51:35.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4" autoAdjust="0"/>
    <p:restoredTop sz="96357" autoAdjust="0"/>
  </p:normalViewPr>
  <p:slideViewPr>
    <p:cSldViewPr snapToGrid="0" snapToObjects="1" showGuides="1">
      <p:cViewPr>
        <p:scale>
          <a:sx n="33" d="100"/>
          <a:sy n="33" d="100"/>
        </p:scale>
        <p:origin x="2904" y="-804"/>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lop, Alan" userId="01eff4fa-7cb3-4d5f-91e3-dd98dc9e275e" providerId="ADAL" clId="{B91C0889-2D20-45D0-96B2-E0831BD1B54A}"/>
    <pc:docChg chg="undo redo custSel addSld delSld modSld">
      <pc:chgData name="Heslop, Alan" userId="01eff4fa-7cb3-4d5f-91e3-dd98dc9e275e" providerId="ADAL" clId="{B91C0889-2D20-45D0-96B2-E0831BD1B54A}" dt="2022-08-18T23:54:35.745" v="1007" actId="47"/>
      <pc:docMkLst>
        <pc:docMk/>
      </pc:docMkLst>
      <pc:sldChg chg="addSp delSp modSp mod">
        <pc:chgData name="Heslop, Alan" userId="01eff4fa-7cb3-4d5f-91e3-dd98dc9e275e" providerId="ADAL" clId="{B91C0889-2D20-45D0-96B2-E0831BD1B54A}" dt="2022-08-18T23:52:35.749" v="1006" actId="1035"/>
        <pc:sldMkLst>
          <pc:docMk/>
          <pc:sldMk cId="1787527035" sldId="258"/>
        </pc:sldMkLst>
        <pc:spChg chg="mod">
          <ac:chgData name="Heslop, Alan" userId="01eff4fa-7cb3-4d5f-91e3-dd98dc9e275e" providerId="ADAL" clId="{B91C0889-2D20-45D0-96B2-E0831BD1B54A}" dt="2022-08-18T23:20:43.654" v="842" actId="14100"/>
          <ac:spMkLst>
            <pc:docMk/>
            <pc:sldMk cId="1787527035" sldId="258"/>
            <ac:spMk id="76" creationId="{3E08888D-D0BE-47A5-BB35-2AE3C71FC127}"/>
          </ac:spMkLst>
        </pc:spChg>
        <pc:spChg chg="del mod">
          <ac:chgData name="Heslop, Alan" userId="01eff4fa-7cb3-4d5f-91e3-dd98dc9e275e" providerId="ADAL" clId="{B91C0889-2D20-45D0-96B2-E0831BD1B54A}" dt="2022-08-18T19:20:21.186" v="743" actId="478"/>
          <ac:spMkLst>
            <pc:docMk/>
            <pc:sldMk cId="1787527035" sldId="258"/>
            <ac:spMk id="78" creationId="{F5009EDC-B6C3-40D2-B8D9-3C7B253456FA}"/>
          </ac:spMkLst>
        </pc:spChg>
        <pc:spChg chg="mod">
          <ac:chgData name="Heslop, Alan" userId="01eff4fa-7cb3-4d5f-91e3-dd98dc9e275e" providerId="ADAL" clId="{B91C0889-2D20-45D0-96B2-E0831BD1B54A}" dt="2022-08-18T10:00:56.799" v="57" actId="1038"/>
          <ac:spMkLst>
            <pc:docMk/>
            <pc:sldMk cId="1787527035" sldId="258"/>
            <ac:spMk id="87" creationId="{D5E05887-4B94-4047-B2EC-26D7154740BB}"/>
          </ac:spMkLst>
        </pc:spChg>
        <pc:spChg chg="mod">
          <ac:chgData name="Heslop, Alan" userId="01eff4fa-7cb3-4d5f-91e3-dd98dc9e275e" providerId="ADAL" clId="{B91C0889-2D20-45D0-96B2-E0831BD1B54A}" dt="2022-08-18T10:37:42.732" v="142" actId="2711"/>
          <ac:spMkLst>
            <pc:docMk/>
            <pc:sldMk cId="1787527035" sldId="258"/>
            <ac:spMk id="88" creationId="{7DAF6467-152F-469A-81FD-A0AB60B05B65}"/>
          </ac:spMkLst>
        </pc:spChg>
        <pc:spChg chg="mod">
          <ac:chgData name="Heslop, Alan" userId="01eff4fa-7cb3-4d5f-91e3-dd98dc9e275e" providerId="ADAL" clId="{B91C0889-2D20-45D0-96B2-E0831BD1B54A}" dt="2022-08-18T10:00:40.271" v="42" actId="14100"/>
          <ac:spMkLst>
            <pc:docMk/>
            <pc:sldMk cId="1787527035" sldId="258"/>
            <ac:spMk id="99" creationId="{38026546-EE4F-4CB2-98A5-25647AED7FAD}"/>
          </ac:spMkLst>
        </pc:spChg>
        <pc:spChg chg="add mod">
          <ac:chgData name="Heslop, Alan" userId="01eff4fa-7cb3-4d5f-91e3-dd98dc9e275e" providerId="ADAL" clId="{B91C0889-2D20-45D0-96B2-E0831BD1B54A}" dt="2022-08-18T23:52:18.553" v="1002" actId="20577"/>
          <ac:spMkLst>
            <pc:docMk/>
            <pc:sldMk cId="1787527035" sldId="258"/>
            <ac:spMk id="102" creationId="{E60F7E3D-94C4-4788-AA45-9ED8DB2F5FA1}"/>
          </ac:spMkLst>
        </pc:spChg>
        <pc:spChg chg="mod">
          <ac:chgData name="Heslop, Alan" userId="01eff4fa-7cb3-4d5f-91e3-dd98dc9e275e" providerId="ADAL" clId="{B91C0889-2D20-45D0-96B2-E0831BD1B54A}" dt="2022-08-18T09:47:10.438" v="5" actId="20577"/>
          <ac:spMkLst>
            <pc:docMk/>
            <pc:sldMk cId="1787527035" sldId="258"/>
            <ac:spMk id="109" creationId="{6B1B8876-7C64-48D5-9E3E-9C6D4290C653}"/>
          </ac:spMkLst>
        </pc:spChg>
        <pc:spChg chg="mod">
          <ac:chgData name="Heslop, Alan" userId="01eff4fa-7cb3-4d5f-91e3-dd98dc9e275e" providerId="ADAL" clId="{B91C0889-2D20-45D0-96B2-E0831BD1B54A}" dt="2022-08-18T09:47:07.361" v="2" actId="20577"/>
          <ac:spMkLst>
            <pc:docMk/>
            <pc:sldMk cId="1787527035" sldId="258"/>
            <ac:spMk id="140" creationId="{AEC571CF-248F-4304-A96A-291D592A283B}"/>
          </ac:spMkLst>
        </pc:spChg>
        <pc:spChg chg="mod">
          <ac:chgData name="Heslop, Alan" userId="01eff4fa-7cb3-4d5f-91e3-dd98dc9e275e" providerId="ADAL" clId="{B91C0889-2D20-45D0-96B2-E0831BD1B54A}" dt="2022-08-18T09:49:05.733" v="39" actId="1037"/>
          <ac:spMkLst>
            <pc:docMk/>
            <pc:sldMk cId="1787527035" sldId="258"/>
            <ac:spMk id="142" creationId="{861DBEEF-0A9F-46CB-B2B6-E39ED9A3617D}"/>
          </ac:spMkLst>
        </pc:spChg>
        <pc:spChg chg="mod">
          <ac:chgData name="Heslop, Alan" userId="01eff4fa-7cb3-4d5f-91e3-dd98dc9e275e" providerId="ADAL" clId="{B91C0889-2D20-45D0-96B2-E0831BD1B54A}" dt="2022-08-18T10:23:33.351" v="122" actId="1035"/>
          <ac:spMkLst>
            <pc:docMk/>
            <pc:sldMk cId="1787527035" sldId="258"/>
            <ac:spMk id="143" creationId="{AC89A6F8-4E8E-4E3E-8C19-43DFB764F6FA}"/>
          </ac:spMkLst>
        </pc:spChg>
        <pc:spChg chg="mod">
          <ac:chgData name="Heslop, Alan" userId="01eff4fa-7cb3-4d5f-91e3-dd98dc9e275e" providerId="ADAL" clId="{B91C0889-2D20-45D0-96B2-E0831BD1B54A}" dt="2022-08-18T09:47:21.974" v="22" actId="20577"/>
          <ac:spMkLst>
            <pc:docMk/>
            <pc:sldMk cId="1787527035" sldId="258"/>
            <ac:spMk id="144" creationId="{F69950CB-B7A0-400C-95F7-99B6BB72FA4B}"/>
          </ac:spMkLst>
        </pc:spChg>
        <pc:spChg chg="mod">
          <ac:chgData name="Heslop, Alan" userId="01eff4fa-7cb3-4d5f-91e3-dd98dc9e275e" providerId="ADAL" clId="{B91C0889-2D20-45D0-96B2-E0831BD1B54A}" dt="2022-08-18T09:47:34.133" v="29" actId="1076"/>
          <ac:spMkLst>
            <pc:docMk/>
            <pc:sldMk cId="1787527035" sldId="258"/>
            <ac:spMk id="145" creationId="{4792F72F-0713-4B4D-BBA2-ECE1CC23DB82}"/>
          </ac:spMkLst>
        </pc:spChg>
        <pc:spChg chg="mod">
          <ac:chgData name="Heslop, Alan" userId="01eff4fa-7cb3-4d5f-91e3-dd98dc9e275e" providerId="ADAL" clId="{B91C0889-2D20-45D0-96B2-E0831BD1B54A}" dt="2022-08-18T10:37:38.536" v="141" actId="2711"/>
          <ac:spMkLst>
            <pc:docMk/>
            <pc:sldMk cId="1787527035" sldId="258"/>
            <ac:spMk id="147" creationId="{B1AAE688-D296-44FD-A7DA-AF4A30801CEF}"/>
          </ac:spMkLst>
        </pc:spChg>
        <pc:spChg chg="mod">
          <ac:chgData name="Heslop, Alan" userId="01eff4fa-7cb3-4d5f-91e3-dd98dc9e275e" providerId="ADAL" clId="{B91C0889-2D20-45D0-96B2-E0831BD1B54A}" dt="2022-08-18T10:01:12.903" v="73" actId="14100"/>
          <ac:spMkLst>
            <pc:docMk/>
            <pc:sldMk cId="1787527035" sldId="258"/>
            <ac:spMk id="158" creationId="{97A84E04-FD6B-4148-AFB4-6232A3C1FF9C}"/>
          </ac:spMkLst>
        </pc:spChg>
        <pc:spChg chg="mod">
          <ac:chgData name="Heslop, Alan" userId="01eff4fa-7cb3-4d5f-91e3-dd98dc9e275e" providerId="ADAL" clId="{B91C0889-2D20-45D0-96B2-E0831BD1B54A}" dt="2022-08-18T10:00:49.059" v="43" actId="1076"/>
          <ac:spMkLst>
            <pc:docMk/>
            <pc:sldMk cId="1787527035" sldId="258"/>
            <ac:spMk id="188" creationId="{F140EB4A-7E9A-4F66-A40D-9E2353766367}"/>
          </ac:spMkLst>
        </pc:spChg>
        <pc:spChg chg="mod">
          <ac:chgData name="Heslop, Alan" userId="01eff4fa-7cb3-4d5f-91e3-dd98dc9e275e" providerId="ADAL" clId="{B91C0889-2D20-45D0-96B2-E0831BD1B54A}" dt="2022-08-18T23:52:35.749" v="1006" actId="1035"/>
          <ac:spMkLst>
            <pc:docMk/>
            <pc:sldMk cId="1787527035" sldId="258"/>
            <ac:spMk id="207" creationId="{03BD7529-3C37-4D14-88E6-49E7D26AE757}"/>
          </ac:spMkLst>
        </pc:spChg>
        <pc:picChg chg="del">
          <ac:chgData name="Heslop, Alan" userId="01eff4fa-7cb3-4d5f-91e3-dd98dc9e275e" providerId="ADAL" clId="{B91C0889-2D20-45D0-96B2-E0831BD1B54A}" dt="2022-08-18T09:50:22.824" v="40" actId="478"/>
          <ac:picMkLst>
            <pc:docMk/>
            <pc:sldMk cId="1787527035" sldId="258"/>
            <ac:picMk id="7" creationId="{34F75C8C-AB05-45FB-99C2-1EF7F7BB83A6}"/>
          </ac:picMkLst>
        </pc:picChg>
        <pc:picChg chg="add mod modCrop">
          <ac:chgData name="Heslop, Alan" userId="01eff4fa-7cb3-4d5f-91e3-dd98dc9e275e" providerId="ADAL" clId="{B91C0889-2D20-45D0-96B2-E0831BD1B54A}" dt="2022-08-18T10:24:49.953" v="139" actId="1076"/>
          <ac:picMkLst>
            <pc:docMk/>
            <pc:sldMk cId="1787527035" sldId="258"/>
            <ac:picMk id="8" creationId="{86D5D7A1-C206-4BD1-B1C8-5FFC6D46B846}"/>
          </ac:picMkLst>
        </pc:picChg>
        <pc:picChg chg="add del mod">
          <ac:chgData name="Heslop, Alan" userId="01eff4fa-7cb3-4d5f-91e3-dd98dc9e275e" providerId="ADAL" clId="{B91C0889-2D20-45D0-96B2-E0831BD1B54A}" dt="2022-08-18T11:16:01.246" v="155" actId="478"/>
          <ac:picMkLst>
            <pc:docMk/>
            <pc:sldMk cId="1787527035" sldId="258"/>
            <ac:picMk id="11" creationId="{1312C71D-0132-45FE-BD1D-B2C8F4BAEE66}"/>
          </ac:picMkLst>
        </pc:picChg>
        <pc:picChg chg="add mod">
          <ac:chgData name="Heslop, Alan" userId="01eff4fa-7cb3-4d5f-91e3-dd98dc9e275e" providerId="ADAL" clId="{B91C0889-2D20-45D0-96B2-E0831BD1B54A}" dt="2022-08-18T11:36:06.418" v="233" actId="1076"/>
          <ac:picMkLst>
            <pc:docMk/>
            <pc:sldMk cId="1787527035" sldId="258"/>
            <ac:picMk id="14" creationId="{C30771DE-9186-4847-9329-50942208E910}"/>
          </ac:picMkLst>
        </pc:picChg>
        <pc:picChg chg="add del mod">
          <ac:chgData name="Heslop, Alan" userId="01eff4fa-7cb3-4d5f-91e3-dd98dc9e275e" providerId="ADAL" clId="{B91C0889-2D20-45D0-96B2-E0831BD1B54A}" dt="2022-08-18T23:19:25.040" v="745" actId="478"/>
          <ac:picMkLst>
            <pc:docMk/>
            <pc:sldMk cId="1787527035" sldId="258"/>
            <ac:picMk id="21" creationId="{49A23228-531D-49D0-B8D7-FB185AFFA548}"/>
          </ac:picMkLst>
        </pc:picChg>
        <pc:picChg chg="add mod">
          <ac:chgData name="Heslop, Alan" userId="01eff4fa-7cb3-4d5f-91e3-dd98dc9e275e" providerId="ADAL" clId="{B91C0889-2D20-45D0-96B2-E0831BD1B54A}" dt="2022-08-18T23:23:10.264" v="855" actId="1038"/>
          <ac:picMkLst>
            <pc:docMk/>
            <pc:sldMk cId="1787527035" sldId="258"/>
            <ac:picMk id="23" creationId="{FEF0EBF0-7970-4059-B11D-98450EA6F02B}"/>
          </ac:picMkLst>
        </pc:picChg>
        <pc:picChg chg="add mod modCrop">
          <ac:chgData name="Heslop, Alan" userId="01eff4fa-7cb3-4d5f-91e3-dd98dc9e275e" providerId="ADAL" clId="{B91C0889-2D20-45D0-96B2-E0831BD1B54A}" dt="2022-08-18T23:51:27.730" v="864" actId="1076"/>
          <ac:picMkLst>
            <pc:docMk/>
            <pc:sldMk cId="1787527035" sldId="258"/>
            <ac:picMk id="25" creationId="{4D475A47-392E-4449-914A-4BBC682EB60F}"/>
          </ac:picMkLst>
        </pc:picChg>
        <pc:picChg chg="del mod">
          <ac:chgData name="Heslop, Alan" userId="01eff4fa-7cb3-4d5f-91e3-dd98dc9e275e" providerId="ADAL" clId="{B91C0889-2D20-45D0-96B2-E0831BD1B54A}" dt="2022-08-18T19:10:15.681" v="409" actId="478"/>
          <ac:picMkLst>
            <pc:docMk/>
            <pc:sldMk cId="1787527035" sldId="258"/>
            <ac:picMk id="75" creationId="{0192D584-5C2F-42D8-A174-0C004CF4970D}"/>
          </ac:picMkLst>
        </pc:picChg>
        <pc:picChg chg="del mod">
          <ac:chgData name="Heslop, Alan" userId="01eff4fa-7cb3-4d5f-91e3-dd98dc9e275e" providerId="ADAL" clId="{B91C0889-2D20-45D0-96B2-E0831BD1B54A}" dt="2022-08-18T19:20:23.100" v="744" actId="478"/>
          <ac:picMkLst>
            <pc:docMk/>
            <pc:sldMk cId="1787527035" sldId="258"/>
            <ac:picMk id="77" creationId="{F5CE4081-1C0F-4267-A787-B383950D97F1}"/>
          </ac:picMkLst>
        </pc:picChg>
        <pc:picChg chg="del">
          <ac:chgData name="Heslop, Alan" userId="01eff4fa-7cb3-4d5f-91e3-dd98dc9e275e" providerId="ADAL" clId="{B91C0889-2D20-45D0-96B2-E0831BD1B54A}" dt="2022-08-18T11:04:29.119" v="145" actId="478"/>
          <ac:picMkLst>
            <pc:docMk/>
            <pc:sldMk cId="1787527035" sldId="258"/>
            <ac:picMk id="79" creationId="{AD33B5D3-6161-4880-BBBE-9E319FE52502}"/>
          </ac:picMkLst>
        </pc:picChg>
        <pc:picChg chg="mod">
          <ac:chgData name="Heslop, Alan" userId="01eff4fa-7cb3-4d5f-91e3-dd98dc9e275e" providerId="ADAL" clId="{B91C0889-2D20-45D0-96B2-E0831BD1B54A}" dt="2022-08-18T10:01:39.731" v="102" actId="1035"/>
          <ac:picMkLst>
            <pc:docMk/>
            <pc:sldMk cId="1787527035" sldId="258"/>
            <ac:picMk id="189" creationId="{7CE4961A-65AD-428C-A92F-F9CD7E923335}"/>
          </ac:picMkLst>
        </pc:picChg>
      </pc:sldChg>
      <pc:sldChg chg="addSp new del mod">
        <pc:chgData name="Heslop, Alan" userId="01eff4fa-7cb3-4d5f-91e3-dd98dc9e275e" providerId="ADAL" clId="{B91C0889-2D20-45D0-96B2-E0831BD1B54A}" dt="2022-08-18T23:54:35.745" v="1007" actId="47"/>
        <pc:sldMkLst>
          <pc:docMk/>
          <pc:sldMk cId="2040918526" sldId="259"/>
        </pc:sldMkLst>
        <pc:picChg chg="add">
          <ac:chgData name="Heslop, Alan" userId="01eff4fa-7cb3-4d5f-91e3-dd98dc9e275e" providerId="ADAL" clId="{B91C0889-2D20-45D0-96B2-E0831BD1B54A}" dt="2022-08-18T11:04:20.898" v="144" actId="22"/>
          <ac:picMkLst>
            <pc:docMk/>
            <pc:sldMk cId="2040918526" sldId="259"/>
            <ac:picMk id="16" creationId="{BECDDE2B-D4BC-4C04-A585-5571B20935D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8/18/2022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8/18/2022</a:t>
            </a:fld>
            <a:endParaRPr lang="en-US" dirty="0"/>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dirty="0"/>
              <a:t>Over 1/3 of companies do not have a structured onboarding process (https://www.businessnewsdaily.com/9936-consequences-poor-onboarding.html)</a:t>
            </a:r>
          </a:p>
          <a:p>
            <a:r>
              <a:rPr lang="en-GB" dirty="0"/>
              <a:t>Employee members image (https://www.pngitem.com/middle/hmhoJRb_happy-employees-transparent-background-hd-png-download/)</a:t>
            </a:r>
          </a:p>
          <a:p>
            <a:r>
              <a:rPr lang="en-GB" dirty="0"/>
              <a:t>Onboarding flow image https://www.pngegg.com/en/png-xofzy</a:t>
            </a:r>
          </a:p>
          <a:p>
            <a:r>
              <a:rPr lang="en-GB" dirty="0"/>
              <a:t>Employee empowerment (https://www.pngegg.com/en/png-pbwgj)</a:t>
            </a:r>
          </a:p>
          <a:p>
            <a:r>
              <a:rPr lang="en-GB" dirty="0"/>
              <a:t>Statistical introduction: https://www.oak.com/blog/employee-onboarding-statistics/</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0509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43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7804"/>
          <a:stretch/>
        </p:blipFill>
        <p:spPr>
          <a:xfrm>
            <a:off x="14906516" y="1819242"/>
            <a:ext cx="1045428" cy="1516995"/>
          </a:xfrm>
          <a:prstGeom prst="rect">
            <a:avLst/>
          </a:prstGeom>
        </p:spPr>
      </p:pic>
      <p:sp>
        <p:nvSpPr>
          <p:cNvPr id="20" name="TextBox 19">
            <a:extLst>
              <a:ext uri="{FF2B5EF4-FFF2-40B4-BE49-F238E27FC236}">
                <a16:creationId xmlns:a16="http://schemas.microsoft.com/office/drawing/2014/main" id="{9169DF7B-1F33-47BE-8CDD-7A381B77E87C}"/>
              </a:ext>
            </a:extLst>
          </p:cNvPr>
          <p:cNvSpPr txBox="1"/>
          <p:nvPr/>
        </p:nvSpPr>
        <p:spPr>
          <a:xfrm>
            <a:off x="313654" y="29217"/>
            <a:ext cx="20000187" cy="1938992"/>
          </a:xfrm>
          <a:prstGeom prst="rect">
            <a:avLst/>
          </a:prstGeom>
          <a:noFill/>
        </p:spPr>
        <p:txBody>
          <a:bodyPr wrap="square" rtlCol="0">
            <a:spAutoFit/>
          </a:bodyPr>
          <a:lstStyle/>
          <a:p>
            <a:pPr algn="ctr"/>
            <a:r>
              <a:rPr lang="en-GB" i="1" spc="-15" dirty="0">
                <a:latin typeface="Calibri Light" panose="020F0302020204030204" pitchFamily="34" charset="0"/>
                <a:cs typeface="Times New Roman" panose="02020603050405020304" pitchFamily="18" charset="0"/>
              </a:rPr>
              <a:t>Can Adapting A Workflow Builder Tool Improve the Effectiveness and Result Over Traditional Methods of the Onboarding Process?</a:t>
            </a:r>
            <a:endParaRPr lang="en-GB" dirty="0">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B040C0C-A942-4E37-96D7-2BD6A1005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860" y="2227261"/>
            <a:ext cx="1818848" cy="992788"/>
          </a:xfrm>
          <a:prstGeom prst="rect">
            <a:avLst/>
          </a:prstGeom>
        </p:spPr>
      </p:pic>
      <p:grpSp>
        <p:nvGrpSpPr>
          <p:cNvPr id="17" name="Group 16">
            <a:extLst>
              <a:ext uri="{FF2B5EF4-FFF2-40B4-BE49-F238E27FC236}">
                <a16:creationId xmlns:a16="http://schemas.microsoft.com/office/drawing/2014/main" id="{7580B114-82E7-44D0-A997-A5C17D7405C3}"/>
              </a:ext>
            </a:extLst>
          </p:cNvPr>
          <p:cNvGrpSpPr/>
          <p:nvPr/>
        </p:nvGrpSpPr>
        <p:grpSpPr>
          <a:xfrm>
            <a:off x="7200475" y="2445044"/>
            <a:ext cx="11296579" cy="830997"/>
            <a:chOff x="11315892" y="27839908"/>
            <a:chExt cx="7385603" cy="830997"/>
          </a:xfrm>
        </p:grpSpPr>
        <p:sp>
          <p:nvSpPr>
            <p:cNvPr id="90" name="TextBox 89">
              <a:extLst>
                <a:ext uri="{FF2B5EF4-FFF2-40B4-BE49-F238E27FC236}">
                  <a16:creationId xmlns:a16="http://schemas.microsoft.com/office/drawing/2014/main" id="{09703A60-27BE-4AF3-983E-0C7C7B1CAF69}"/>
                </a:ext>
              </a:extLst>
            </p:cNvPr>
            <p:cNvSpPr txBox="1"/>
            <p:nvPr/>
          </p:nvSpPr>
          <p:spPr>
            <a:xfrm>
              <a:off x="11574153" y="28209240"/>
              <a:ext cx="4289589" cy="461665"/>
            </a:xfrm>
            <a:prstGeom prst="rect">
              <a:avLst/>
            </a:prstGeom>
            <a:noFill/>
          </p:spPr>
          <p:txBody>
            <a:bodyPr wrap="square" rtlCol="0">
              <a:spAutoFit/>
            </a:bodyPr>
            <a:lstStyle/>
            <a:p>
              <a:r>
                <a:rPr lang="en-GB" sz="2400" spc="-15" dirty="0">
                  <a:latin typeface="+mj-lt"/>
                  <a:cs typeface="Times New Roman" panose="02020603050405020304" pitchFamily="18" charset="0"/>
                </a:rPr>
                <a:t>Alan Heslop - </a:t>
              </a:r>
              <a:r>
                <a:rPr lang="en-GB" sz="2400" i="1" spc="-15" dirty="0">
                  <a:latin typeface="+mj-lt"/>
                  <a:cs typeface="Times New Roman" panose="02020603050405020304" pitchFamily="18" charset="0"/>
                </a:rPr>
                <a:t>bh83dl@student.sunderland.ac.uk</a:t>
              </a:r>
              <a:endParaRPr lang="en-US" sz="2400" i="1" spc="-15" dirty="0">
                <a:latin typeface="+mj-lt"/>
                <a:cs typeface="Times New Roman" panose="02020603050405020304" pitchFamily="18" charset="0"/>
              </a:endParaRPr>
            </a:p>
          </p:txBody>
        </p:sp>
        <p:sp>
          <p:nvSpPr>
            <p:cNvPr id="91" name="TextBox 90">
              <a:extLst>
                <a:ext uri="{FF2B5EF4-FFF2-40B4-BE49-F238E27FC236}">
                  <a16:creationId xmlns:a16="http://schemas.microsoft.com/office/drawing/2014/main" id="{1C39AEE9-8955-4A36-A7A9-D1BEC6E1D67D}"/>
                </a:ext>
              </a:extLst>
            </p:cNvPr>
            <p:cNvSpPr txBox="1"/>
            <p:nvPr/>
          </p:nvSpPr>
          <p:spPr>
            <a:xfrm>
              <a:off x="11315892" y="27839908"/>
              <a:ext cx="7385603" cy="830997"/>
            </a:xfrm>
            <a:prstGeom prst="rect">
              <a:avLst/>
            </a:prstGeom>
            <a:noFill/>
          </p:spPr>
          <p:txBody>
            <a:bodyPr wrap="square" rtlCol="0">
              <a:spAutoFit/>
            </a:bodyPr>
            <a:lstStyle/>
            <a:p>
              <a:r>
                <a:rPr lang="en-US" sz="2400" spc="-15" dirty="0">
                  <a:latin typeface="+mj-lt"/>
                  <a:cs typeface="Times New Roman" panose="02020603050405020304" pitchFamily="18" charset="0"/>
                </a:rPr>
                <a:t>Supervisor: Paul Graham </a:t>
              </a:r>
              <a:r>
                <a:rPr lang="en-GB" sz="2400" i="1" dirty="0">
                  <a:latin typeface="+mj-lt"/>
                </a:rPr>
                <a:t>paul.graham@sunderland.ac.uk</a:t>
              </a:r>
            </a:p>
            <a:p>
              <a:endParaRPr lang="en-GB" sz="2400" dirty="0">
                <a:effectLst/>
                <a:latin typeface="+mj-lt"/>
              </a:endParaRPr>
            </a:p>
          </p:txBody>
        </p:sp>
      </p:grpSp>
      <p:sp>
        <p:nvSpPr>
          <p:cNvPr id="86" name="Rectangle: Rounded Corners 85">
            <a:extLst>
              <a:ext uri="{FF2B5EF4-FFF2-40B4-BE49-F238E27FC236}">
                <a16:creationId xmlns:a16="http://schemas.microsoft.com/office/drawing/2014/main" id="{F034EAF2-D5C3-4DDB-9D74-F0AFC737AC15}"/>
              </a:ext>
            </a:extLst>
          </p:cNvPr>
          <p:cNvSpPr/>
          <p:nvPr/>
        </p:nvSpPr>
        <p:spPr>
          <a:xfrm>
            <a:off x="532791" y="3714851"/>
            <a:ext cx="13713171" cy="5193174"/>
          </a:xfrm>
          <a:prstGeom prst="roundRect">
            <a:avLst>
              <a:gd name="adj" fmla="val 1369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89" name="TextBox 88">
            <a:extLst>
              <a:ext uri="{FF2B5EF4-FFF2-40B4-BE49-F238E27FC236}">
                <a16:creationId xmlns:a16="http://schemas.microsoft.com/office/drawing/2014/main" id="{F726F68F-9D0E-4774-9106-DFDCD0372CBF}"/>
              </a:ext>
            </a:extLst>
          </p:cNvPr>
          <p:cNvSpPr txBox="1"/>
          <p:nvPr/>
        </p:nvSpPr>
        <p:spPr>
          <a:xfrm>
            <a:off x="666142" y="4030643"/>
            <a:ext cx="9511094" cy="4539512"/>
          </a:xfrm>
          <a:prstGeom prst="rect">
            <a:avLst/>
          </a:prstGeom>
          <a:noFill/>
        </p:spPr>
        <p:txBody>
          <a:bodyPr wrap="square" rtlCol="0">
            <a:spAutoFit/>
          </a:bodyPr>
          <a:lstStyle/>
          <a:p>
            <a:pPr>
              <a:lnSpc>
                <a:spcPct val="107000"/>
              </a:lnSpc>
              <a:spcAft>
                <a:spcPts val="800"/>
              </a:spcAf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organisation.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p:txBody>
      </p:sp>
      <p:sp>
        <p:nvSpPr>
          <p:cNvPr id="92" name="TextBox 91">
            <a:extLst>
              <a:ext uri="{FF2B5EF4-FFF2-40B4-BE49-F238E27FC236}">
                <a16:creationId xmlns:a16="http://schemas.microsoft.com/office/drawing/2014/main" id="{E0B74C77-E4C8-49B4-B3C4-1BE5A2B79AEA}"/>
              </a:ext>
            </a:extLst>
          </p:cNvPr>
          <p:cNvSpPr txBox="1"/>
          <p:nvPr/>
        </p:nvSpPr>
        <p:spPr>
          <a:xfrm>
            <a:off x="6310657" y="3750182"/>
            <a:ext cx="3352800" cy="584775"/>
          </a:xfrm>
          <a:prstGeom prst="rect">
            <a:avLst/>
          </a:prstGeom>
          <a:noFill/>
        </p:spPr>
        <p:txBody>
          <a:bodyPr wrap="square" rtlCol="0">
            <a:spAutoFit/>
          </a:bodyPr>
          <a:lstStyle/>
          <a:p>
            <a:r>
              <a:rPr lang="en-GB" sz="3200" b="1" dirty="0">
                <a:latin typeface="+mj-lt"/>
                <a:cs typeface="Times New Roman" panose="02020603050405020304" pitchFamily="18" charset="0"/>
              </a:rPr>
              <a:t>Introduction</a:t>
            </a:r>
          </a:p>
        </p:txBody>
      </p:sp>
      <p:pic>
        <p:nvPicPr>
          <p:cNvPr id="93" name="Picture 92">
            <a:extLst>
              <a:ext uri="{FF2B5EF4-FFF2-40B4-BE49-F238E27FC236}">
                <a16:creationId xmlns:a16="http://schemas.microsoft.com/office/drawing/2014/main" id="{269A0B5A-C2C8-4CEF-8515-4DA8124A64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53989" y="3637900"/>
            <a:ext cx="2189553" cy="2779484"/>
          </a:xfrm>
          <a:prstGeom prst="rect">
            <a:avLst/>
          </a:prstGeom>
        </p:spPr>
      </p:pic>
      <p:pic>
        <p:nvPicPr>
          <p:cNvPr id="94" name="Picture 93">
            <a:extLst>
              <a:ext uri="{FF2B5EF4-FFF2-40B4-BE49-F238E27FC236}">
                <a16:creationId xmlns:a16="http://schemas.microsoft.com/office/drawing/2014/main" id="{8D2FFD37-31A4-4B4B-8978-BE7C5E2597CD}"/>
              </a:ext>
            </a:extLst>
          </p:cNvPr>
          <p:cNvPicPr>
            <a:picLocks noChangeAspect="1"/>
          </p:cNvPicPr>
          <p:nvPr/>
        </p:nvPicPr>
        <p:blipFill>
          <a:blip r:embed="rId7"/>
          <a:stretch>
            <a:fillRect/>
          </a:stretch>
        </p:blipFill>
        <p:spPr>
          <a:xfrm>
            <a:off x="9596223" y="3828566"/>
            <a:ext cx="2169014" cy="2509741"/>
          </a:xfrm>
          <a:prstGeom prst="rect">
            <a:avLst/>
          </a:prstGeom>
        </p:spPr>
      </p:pic>
      <p:sp>
        <p:nvSpPr>
          <p:cNvPr id="99" name="Rectangle: Rounded Corners 98">
            <a:extLst>
              <a:ext uri="{FF2B5EF4-FFF2-40B4-BE49-F238E27FC236}">
                <a16:creationId xmlns:a16="http://schemas.microsoft.com/office/drawing/2014/main" id="{38026546-EE4F-4CB2-98A5-25647AED7FAD}"/>
              </a:ext>
            </a:extLst>
          </p:cNvPr>
          <p:cNvSpPr/>
          <p:nvPr/>
        </p:nvSpPr>
        <p:spPr>
          <a:xfrm>
            <a:off x="555877" y="9040988"/>
            <a:ext cx="6159752" cy="11316318"/>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01" name="TextBox 100">
            <a:extLst>
              <a:ext uri="{FF2B5EF4-FFF2-40B4-BE49-F238E27FC236}">
                <a16:creationId xmlns:a16="http://schemas.microsoft.com/office/drawing/2014/main" id="{50BCADCA-F934-4346-8065-52E864B414EA}"/>
              </a:ext>
            </a:extLst>
          </p:cNvPr>
          <p:cNvSpPr txBox="1"/>
          <p:nvPr/>
        </p:nvSpPr>
        <p:spPr>
          <a:xfrm>
            <a:off x="1900663" y="9010106"/>
            <a:ext cx="4900186" cy="584775"/>
          </a:xfrm>
          <a:prstGeom prst="rect">
            <a:avLst/>
          </a:prstGeom>
          <a:noFill/>
        </p:spPr>
        <p:txBody>
          <a:bodyPr wrap="square" rtlCol="0">
            <a:spAutoFit/>
          </a:bodyPr>
          <a:lstStyle/>
          <a:p>
            <a:r>
              <a:rPr lang="en-GB" sz="3200" b="1" dirty="0">
                <a:latin typeface="+mj-lt"/>
                <a:cs typeface="Times New Roman" panose="02020603050405020304" pitchFamily="18" charset="0"/>
              </a:rPr>
              <a:t>Aims &amp; Objectives</a:t>
            </a:r>
          </a:p>
        </p:txBody>
      </p:sp>
      <p:sp>
        <p:nvSpPr>
          <p:cNvPr id="103" name="TextBox 102">
            <a:extLst>
              <a:ext uri="{FF2B5EF4-FFF2-40B4-BE49-F238E27FC236}">
                <a16:creationId xmlns:a16="http://schemas.microsoft.com/office/drawing/2014/main" id="{4F16F78A-3D9A-42BB-A4FE-212A470F1CF6}"/>
              </a:ext>
            </a:extLst>
          </p:cNvPr>
          <p:cNvSpPr txBox="1"/>
          <p:nvPr/>
        </p:nvSpPr>
        <p:spPr>
          <a:xfrm>
            <a:off x="991969" y="9679369"/>
            <a:ext cx="5358480" cy="3046988"/>
          </a:xfrm>
          <a:prstGeom prst="rect">
            <a:avLst/>
          </a:prstGeom>
          <a:noFill/>
        </p:spPr>
        <p:txBody>
          <a:bodyPr wrap="square" rtlCol="0">
            <a:spAutoFit/>
          </a:bodyPr>
          <a:lstStyle/>
          <a:p>
            <a:pPr algn="l"/>
            <a:r>
              <a:rPr lang="en-GB" sz="2400" dirty="0">
                <a:latin typeface="+mj-lt"/>
                <a:cs typeface="Times New Roman" panose="02020603050405020304" pitchFamily="18" charset="0"/>
              </a:rPr>
              <a:t>We aimed to design, develop, and implement a Proof of Concept (PoC) to support recruitment through the onboarding process using a workflow system, which provides a 1-2-1 contact with multiple levels of management. </a:t>
            </a:r>
          </a:p>
          <a:p>
            <a:pPr algn="l"/>
            <a:endParaRPr lang="en-GB" sz="2400" dirty="0">
              <a:latin typeface="+mj-lt"/>
              <a:cs typeface="Times New Roman" panose="02020603050405020304" pitchFamily="18" charset="0"/>
            </a:endParaRPr>
          </a:p>
          <a:p>
            <a:pPr algn="l"/>
            <a:r>
              <a:rPr lang="en-GB" sz="2400" dirty="0">
                <a:latin typeface="+mj-lt"/>
                <a:cs typeface="Times New Roman" panose="02020603050405020304" pitchFamily="18" charset="0"/>
              </a:rPr>
              <a:t>The onboarding objectives were to:</a:t>
            </a:r>
          </a:p>
        </p:txBody>
      </p:sp>
      <p:grpSp>
        <p:nvGrpSpPr>
          <p:cNvPr id="62" name="Group 61">
            <a:extLst>
              <a:ext uri="{FF2B5EF4-FFF2-40B4-BE49-F238E27FC236}">
                <a16:creationId xmlns:a16="http://schemas.microsoft.com/office/drawing/2014/main" id="{23C73E0C-AA67-4422-9538-43FE60CB83A2}"/>
              </a:ext>
            </a:extLst>
          </p:cNvPr>
          <p:cNvGrpSpPr/>
          <p:nvPr/>
        </p:nvGrpSpPr>
        <p:grpSpPr>
          <a:xfrm>
            <a:off x="0" y="12902676"/>
            <a:ext cx="6894050" cy="7338044"/>
            <a:chOff x="-16541" y="13654768"/>
            <a:chExt cx="6894050" cy="7338044"/>
          </a:xfrm>
        </p:grpSpPr>
        <p:pic>
          <p:nvPicPr>
            <p:cNvPr id="117" name="Picture 116" descr="Icon&#10;&#10;Description automatically generated">
              <a:extLst>
                <a:ext uri="{FF2B5EF4-FFF2-40B4-BE49-F238E27FC236}">
                  <a16:creationId xmlns:a16="http://schemas.microsoft.com/office/drawing/2014/main" id="{A56CA586-0C55-4013-8AB8-DF0D91A88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2" y="15416670"/>
              <a:ext cx="681263" cy="681263"/>
            </a:xfrm>
            <a:prstGeom prst="rect">
              <a:avLst/>
            </a:prstGeom>
          </p:spPr>
        </p:pic>
        <p:pic>
          <p:nvPicPr>
            <p:cNvPr id="119" name="Picture 118" descr="Icon&#10;&#10;Description automatically generated">
              <a:extLst>
                <a:ext uri="{FF2B5EF4-FFF2-40B4-BE49-F238E27FC236}">
                  <a16:creationId xmlns:a16="http://schemas.microsoft.com/office/drawing/2014/main" id="{C4DF48A0-7F1D-4C7C-83BF-0C66C754CD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41" y="13799972"/>
              <a:ext cx="880527" cy="880527"/>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0B6C2FCD-7747-4143-8227-F9D12A3FBB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932" y="16859595"/>
              <a:ext cx="681264" cy="681264"/>
            </a:xfrm>
            <a:prstGeom prst="rect">
              <a:avLst/>
            </a:prstGeom>
          </p:spPr>
        </p:pic>
        <p:pic>
          <p:nvPicPr>
            <p:cNvPr id="122" name="Picture 121" descr="A picture containing text, sign, vector graphics&#10;&#10;Description automatically generated">
              <a:extLst>
                <a:ext uri="{FF2B5EF4-FFF2-40B4-BE49-F238E27FC236}">
                  <a16:creationId xmlns:a16="http://schemas.microsoft.com/office/drawing/2014/main" id="{B068AFAB-D687-4C03-9D99-B868DB34B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86" y="18518043"/>
              <a:ext cx="675272" cy="675272"/>
            </a:xfrm>
            <a:prstGeom prst="rect">
              <a:avLst/>
            </a:prstGeom>
          </p:spPr>
        </p:pic>
        <p:pic>
          <p:nvPicPr>
            <p:cNvPr id="123" name="Picture 122" descr="Icon&#10;&#10;Description automatically generated">
              <a:extLst>
                <a:ext uri="{FF2B5EF4-FFF2-40B4-BE49-F238E27FC236}">
                  <a16:creationId xmlns:a16="http://schemas.microsoft.com/office/drawing/2014/main" id="{CA44D78F-07B2-41A5-8E0E-AFA81FABAB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162" y="19894728"/>
              <a:ext cx="789156" cy="789156"/>
            </a:xfrm>
            <a:prstGeom prst="rect">
              <a:avLst/>
            </a:prstGeom>
          </p:spPr>
        </p:pic>
        <p:cxnSp>
          <p:nvCxnSpPr>
            <p:cNvPr id="134" name="Straight Connector 133">
              <a:extLst>
                <a:ext uri="{FF2B5EF4-FFF2-40B4-BE49-F238E27FC236}">
                  <a16:creationId xmlns:a16="http://schemas.microsoft.com/office/drawing/2014/main" id="{CD80FC54-51BF-4D86-A6B8-4C744C165BC1}"/>
                </a:ext>
              </a:extLst>
            </p:cNvPr>
            <p:cNvCxnSpPr>
              <a:cxnSpLocks/>
            </p:cNvCxnSpPr>
            <p:nvPr/>
          </p:nvCxnSpPr>
          <p:spPr>
            <a:xfrm flipV="1">
              <a:off x="1102681" y="15244774"/>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B1B8876-7C64-48D5-9E3E-9C6D4290C653}"/>
                </a:ext>
              </a:extLst>
            </p:cNvPr>
            <p:cNvSpPr txBox="1"/>
            <p:nvPr/>
          </p:nvSpPr>
          <p:spPr>
            <a:xfrm>
              <a:off x="1036826" y="13654768"/>
              <a:ext cx="5554067" cy="1631216"/>
            </a:xfrm>
            <a:prstGeom prst="rect">
              <a:avLst/>
            </a:prstGeom>
            <a:noFill/>
          </p:spPr>
          <p:txBody>
            <a:bodyPr wrap="square" rtlCol="0">
              <a:spAutoFit/>
            </a:bodyPr>
            <a:lstStyle/>
            <a:p>
              <a:r>
                <a:rPr lang="en-GB" sz="2800" b="1" dirty="0">
                  <a:latin typeface="+mj-lt"/>
                  <a:cs typeface="Times New Roman" panose="02020603050405020304" pitchFamily="18" charset="0"/>
                </a:rPr>
                <a:t>Objective #1</a:t>
              </a:r>
            </a:p>
            <a:p>
              <a:pPr lvl="0">
                <a:tabLst>
                  <a:tab pos="900430" algn="l"/>
                  <a:tab pos="3371850" algn="l"/>
                  <a:tab pos="5715000" algn="r"/>
                </a:tabLst>
              </a:pP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 working PoC utilising </a:t>
              </a: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135" name="Straight Connector 134">
              <a:extLst>
                <a:ext uri="{FF2B5EF4-FFF2-40B4-BE49-F238E27FC236}">
                  <a16:creationId xmlns:a16="http://schemas.microsoft.com/office/drawing/2014/main" id="{6DD62FBD-6A43-4251-A27F-EC205539BFF9}"/>
                </a:ext>
              </a:extLst>
            </p:cNvPr>
            <p:cNvCxnSpPr>
              <a:cxnSpLocks/>
            </p:cNvCxnSpPr>
            <p:nvPr/>
          </p:nvCxnSpPr>
          <p:spPr>
            <a:xfrm flipV="1">
              <a:off x="1102681" y="16544569"/>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1B3254-285C-4325-B62F-0B24F90959F7}"/>
                </a:ext>
              </a:extLst>
            </p:cNvPr>
            <p:cNvCxnSpPr>
              <a:cxnSpLocks/>
            </p:cNvCxnSpPr>
            <p:nvPr/>
          </p:nvCxnSpPr>
          <p:spPr>
            <a:xfrm flipV="1">
              <a:off x="1122758" y="19681690"/>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414AB2-B6AA-4453-B165-22BCF881F089}"/>
                </a:ext>
              </a:extLst>
            </p:cNvPr>
            <p:cNvCxnSpPr>
              <a:cxnSpLocks/>
            </p:cNvCxnSpPr>
            <p:nvPr/>
          </p:nvCxnSpPr>
          <p:spPr>
            <a:xfrm flipV="1">
              <a:off x="1125313" y="17995153"/>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C571CF-248F-4304-A96A-291D592A283B}"/>
                </a:ext>
              </a:extLst>
            </p:cNvPr>
            <p:cNvSpPr txBox="1"/>
            <p:nvPr/>
          </p:nvSpPr>
          <p:spPr>
            <a:xfrm>
              <a:off x="1024127" y="15290124"/>
              <a:ext cx="5358480" cy="1261884"/>
            </a:xfrm>
            <a:prstGeom prst="rect">
              <a:avLst/>
            </a:prstGeom>
            <a:noFill/>
          </p:spPr>
          <p:txBody>
            <a:bodyPr wrap="square" rtlCol="0">
              <a:spAutoFit/>
            </a:bodyPr>
            <a:lstStyle/>
            <a:p>
              <a:r>
                <a:rPr lang="en-GB" sz="2800" b="1" dirty="0">
                  <a:latin typeface="+mj-lt"/>
                  <a:cs typeface="Times New Roman" panose="02020603050405020304" pitchFamily="18" charset="0"/>
                </a:rPr>
                <a:t>Objective #2</a:t>
              </a:r>
            </a:p>
            <a:p>
              <a:pPr lvl="0">
                <a:tabLst>
                  <a:tab pos="900430" algn="l"/>
                  <a:tab pos="3371850" algn="l"/>
                  <a:tab pos="5715000" algn="r"/>
                </a:tabLst>
              </a:pP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Design </a:t>
              </a: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1" name="TextBox 140">
              <a:extLst>
                <a:ext uri="{FF2B5EF4-FFF2-40B4-BE49-F238E27FC236}">
                  <a16:creationId xmlns:a16="http://schemas.microsoft.com/office/drawing/2014/main" id="{96E2A960-14A8-46FD-9C6B-BB74AD1540B5}"/>
                </a:ext>
              </a:extLst>
            </p:cNvPr>
            <p:cNvSpPr txBox="1"/>
            <p:nvPr/>
          </p:nvSpPr>
          <p:spPr>
            <a:xfrm>
              <a:off x="1036827" y="16502876"/>
              <a:ext cx="3781455" cy="523220"/>
            </a:xfrm>
            <a:prstGeom prst="rect">
              <a:avLst/>
            </a:prstGeom>
            <a:noFill/>
          </p:spPr>
          <p:txBody>
            <a:bodyPr wrap="square" rtlCol="0">
              <a:spAutoFit/>
            </a:bodyPr>
            <a:lstStyle/>
            <a:p>
              <a:r>
                <a:rPr lang="en-GB" sz="2800" b="1" dirty="0">
                  <a:latin typeface="+mj-lt"/>
                  <a:cs typeface="Times New Roman" panose="02020603050405020304" pitchFamily="18" charset="0"/>
                </a:rPr>
                <a:t>Objective #3</a:t>
              </a:r>
            </a:p>
          </p:txBody>
        </p:sp>
        <p:sp>
          <p:nvSpPr>
            <p:cNvPr id="142" name="TextBox 141">
              <a:extLst>
                <a:ext uri="{FF2B5EF4-FFF2-40B4-BE49-F238E27FC236}">
                  <a16:creationId xmlns:a16="http://schemas.microsoft.com/office/drawing/2014/main" id="{861DBEEF-0A9F-46CB-B2B6-E39ED9A3617D}"/>
                </a:ext>
              </a:extLst>
            </p:cNvPr>
            <p:cNvSpPr txBox="1"/>
            <p:nvPr/>
          </p:nvSpPr>
          <p:spPr>
            <a:xfrm>
              <a:off x="1049468" y="16846079"/>
              <a:ext cx="5374154" cy="1200329"/>
            </a:xfrm>
            <a:prstGeom prst="rect">
              <a:avLst/>
            </a:prstGeom>
            <a:noFill/>
          </p:spPr>
          <p:txBody>
            <a:bodyPr wrap="square" rtlCol="0">
              <a:spAutoFit/>
            </a:bodyPr>
            <a:lstStyle/>
            <a:p>
              <a:pPr lvl="0">
                <a:tabLst>
                  <a:tab pos="900430" algn="l"/>
                  <a:tab pos="3371850" algn="l"/>
                  <a:tab pos="5715000" algn="r"/>
                </a:tabLst>
              </a:pP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Design, create, and implement a backend to effectively manage user process with CRUD ability.</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3" name="TextBox 142">
              <a:extLst>
                <a:ext uri="{FF2B5EF4-FFF2-40B4-BE49-F238E27FC236}">
                  <a16:creationId xmlns:a16="http://schemas.microsoft.com/office/drawing/2014/main" id="{AC89A6F8-4E8E-4E3E-8C19-43DFB764F6FA}"/>
                </a:ext>
              </a:extLst>
            </p:cNvPr>
            <p:cNvSpPr txBox="1"/>
            <p:nvPr/>
          </p:nvSpPr>
          <p:spPr>
            <a:xfrm>
              <a:off x="1036827" y="18096774"/>
              <a:ext cx="3781455" cy="523220"/>
            </a:xfrm>
            <a:prstGeom prst="rect">
              <a:avLst/>
            </a:prstGeom>
            <a:noFill/>
          </p:spPr>
          <p:txBody>
            <a:bodyPr wrap="square" rtlCol="0">
              <a:spAutoFit/>
            </a:bodyPr>
            <a:lstStyle/>
            <a:p>
              <a:r>
                <a:rPr lang="en-GB" sz="2800" b="1" dirty="0">
                  <a:latin typeface="+mj-lt"/>
                  <a:cs typeface="Times New Roman" panose="02020603050405020304" pitchFamily="18" charset="0"/>
                </a:rPr>
                <a:t>Objective #4</a:t>
              </a:r>
            </a:p>
          </p:txBody>
        </p:sp>
        <p:sp>
          <p:nvSpPr>
            <p:cNvPr id="144" name="TextBox 143">
              <a:extLst>
                <a:ext uri="{FF2B5EF4-FFF2-40B4-BE49-F238E27FC236}">
                  <a16:creationId xmlns:a16="http://schemas.microsoft.com/office/drawing/2014/main" id="{F69950CB-B7A0-400C-95F7-99B6BB72FA4B}"/>
                </a:ext>
              </a:extLst>
            </p:cNvPr>
            <p:cNvSpPr txBox="1"/>
            <p:nvPr/>
          </p:nvSpPr>
          <p:spPr>
            <a:xfrm>
              <a:off x="1082214" y="18470083"/>
              <a:ext cx="5277855" cy="1200329"/>
            </a:xfrm>
            <a:prstGeom prst="rect">
              <a:avLst/>
            </a:prstGeom>
            <a:noFill/>
          </p:spPr>
          <p:txBody>
            <a:bodyPr wrap="square" rtlCol="0">
              <a:spAutoFit/>
            </a:bodyPr>
            <a:lstStyle/>
            <a:p>
              <a:pPr lvl="0">
                <a:tabLst>
                  <a:tab pos="900430" algn="l"/>
                  <a:tab pos="3371850" algn="l"/>
                  <a:tab pos="5715000" algn="r"/>
                </a:tabLst>
              </a:pPr>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and utilise the CI/CD process using GitHub actions to align more to an Agile method.</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5" name="TextBox 144">
              <a:extLst>
                <a:ext uri="{FF2B5EF4-FFF2-40B4-BE49-F238E27FC236}">
                  <a16:creationId xmlns:a16="http://schemas.microsoft.com/office/drawing/2014/main" id="{4792F72F-0713-4B4D-BBA2-ECE1CC23DB82}"/>
                </a:ext>
              </a:extLst>
            </p:cNvPr>
            <p:cNvSpPr txBox="1"/>
            <p:nvPr/>
          </p:nvSpPr>
          <p:spPr>
            <a:xfrm>
              <a:off x="1113486" y="19730928"/>
              <a:ext cx="5764023" cy="1261884"/>
            </a:xfrm>
            <a:prstGeom prst="rect">
              <a:avLst/>
            </a:prstGeom>
            <a:noFill/>
          </p:spPr>
          <p:txBody>
            <a:bodyPr wrap="square" rtlCol="0">
              <a:spAutoFit/>
            </a:bodyPr>
            <a:lstStyle/>
            <a:p>
              <a:r>
                <a:rPr lang="en-GB" sz="2800" b="1" dirty="0">
                  <a:latin typeface="+mj-lt"/>
                  <a:cs typeface="Times New Roman" panose="02020603050405020304" pitchFamily="18" charset="0"/>
                </a:rPr>
                <a:t>Objective #5</a:t>
              </a:r>
            </a:p>
            <a:p>
              <a:r>
                <a:rPr lang="en-GB" sz="24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a:t>
              </a:r>
              <a:r>
                <a:rPr lang="en-GB" sz="24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t a CI/CD pipeline for continuous improvement of code.</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grpSp>
      <p:grpSp>
        <p:nvGrpSpPr>
          <p:cNvPr id="149" name="Group 148">
            <a:extLst>
              <a:ext uri="{FF2B5EF4-FFF2-40B4-BE49-F238E27FC236}">
                <a16:creationId xmlns:a16="http://schemas.microsoft.com/office/drawing/2014/main" id="{D0219D1B-6FF7-49C7-93C2-8D3A44D3DB27}"/>
              </a:ext>
            </a:extLst>
          </p:cNvPr>
          <p:cNvGrpSpPr/>
          <p:nvPr/>
        </p:nvGrpSpPr>
        <p:grpSpPr>
          <a:xfrm>
            <a:off x="7067550" y="22547871"/>
            <a:ext cx="7178413" cy="5790629"/>
            <a:chOff x="7451988" y="12624758"/>
            <a:chExt cx="7178413" cy="5348394"/>
          </a:xfrm>
        </p:grpSpPr>
        <p:sp>
          <p:nvSpPr>
            <p:cNvPr id="150" name="Rectangle: Rounded Corners 149">
              <a:extLst>
                <a:ext uri="{FF2B5EF4-FFF2-40B4-BE49-F238E27FC236}">
                  <a16:creationId xmlns:a16="http://schemas.microsoft.com/office/drawing/2014/main" id="{CE701B07-5224-4501-8550-09F823BF02F5}"/>
                </a:ext>
              </a:extLst>
            </p:cNvPr>
            <p:cNvSpPr/>
            <p:nvPr/>
          </p:nvSpPr>
          <p:spPr>
            <a:xfrm>
              <a:off x="7451988" y="12624758"/>
              <a:ext cx="7178413" cy="5348394"/>
            </a:xfrm>
            <a:prstGeom prst="roundRect">
              <a:avLst>
                <a:gd name="adj" fmla="val 13799"/>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51" name="TextBox 150">
              <a:extLst>
                <a:ext uri="{FF2B5EF4-FFF2-40B4-BE49-F238E27FC236}">
                  <a16:creationId xmlns:a16="http://schemas.microsoft.com/office/drawing/2014/main" id="{1655C977-D8F1-4B2F-8666-D15C10C47451}"/>
                </a:ext>
              </a:extLst>
            </p:cNvPr>
            <p:cNvSpPr txBox="1"/>
            <p:nvPr/>
          </p:nvSpPr>
          <p:spPr>
            <a:xfrm>
              <a:off x="9160899" y="12636621"/>
              <a:ext cx="4891309" cy="584775"/>
            </a:xfrm>
            <a:prstGeom prst="rect">
              <a:avLst/>
            </a:prstGeom>
            <a:noFill/>
          </p:spPr>
          <p:txBody>
            <a:bodyPr wrap="square" rtlCol="0">
              <a:spAutoFit/>
            </a:bodyPr>
            <a:lstStyle/>
            <a:p>
              <a:r>
                <a:rPr lang="en-GB" sz="3200" b="1" dirty="0">
                  <a:latin typeface="+mj-lt"/>
                  <a:cs typeface="Times New Roman" panose="02020603050405020304" pitchFamily="18" charset="0"/>
                </a:rPr>
                <a:t>System Overview</a:t>
              </a:r>
            </a:p>
          </p:txBody>
        </p:sp>
        <p:pic>
          <p:nvPicPr>
            <p:cNvPr id="156" name="Picture 155" descr="Graphical user interface, text, application, chat or text message&#10;&#10;Description automatically generated">
              <a:extLst>
                <a:ext uri="{FF2B5EF4-FFF2-40B4-BE49-F238E27FC236}">
                  <a16:creationId xmlns:a16="http://schemas.microsoft.com/office/drawing/2014/main" id="{B7FF4CDB-5C54-4FF6-8D9C-64295A0FA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9578" y="13236552"/>
              <a:ext cx="4402322" cy="2619893"/>
            </a:xfrm>
            <a:prstGeom prst="rect">
              <a:avLst/>
            </a:prstGeom>
          </p:spPr>
        </p:pic>
        <p:sp>
          <p:nvSpPr>
            <p:cNvPr id="157" name="TextBox 156">
              <a:extLst>
                <a:ext uri="{FF2B5EF4-FFF2-40B4-BE49-F238E27FC236}">
                  <a16:creationId xmlns:a16="http://schemas.microsoft.com/office/drawing/2014/main" id="{7AB37186-DDF8-4333-A98C-A53EB4DEE91C}"/>
                </a:ext>
              </a:extLst>
            </p:cNvPr>
            <p:cNvSpPr txBox="1"/>
            <p:nvPr/>
          </p:nvSpPr>
          <p:spPr>
            <a:xfrm>
              <a:off x="7828273" y="15782502"/>
              <a:ext cx="6605760" cy="2005586"/>
            </a:xfrm>
            <a:prstGeom prst="rect">
              <a:avLst/>
            </a:prstGeom>
            <a:noFill/>
          </p:spPr>
          <p:txBody>
            <a:bodyPr wrap="square" rtlCol="0">
              <a:spAutoFit/>
            </a:bodyPr>
            <a:lstStyle/>
            <a:p>
              <a:pPr algn="l"/>
              <a:r>
                <a:rPr lang="en-GB" sz="2400" dirty="0">
                  <a:latin typeface="+mj-lt"/>
                  <a:cs typeface="Times New Roman" panose="02020603050405020304" pitchFamily="18" charset="0"/>
                </a:rPr>
                <a:t>Using a serverless approach, this gives us the ability to commit code to the GitHub repo which triggers a continuous integration testing workflow. The workflow will check consistency in quality of code such as linting, unit testing, and static code analysis.</a:t>
              </a:r>
            </a:p>
            <a:p>
              <a:pPr algn="l"/>
              <a:endParaRPr lang="en-GB" sz="1800" dirty="0">
                <a:latin typeface="+mj-lt"/>
                <a:cs typeface="Times New Roman" panose="02020603050405020304" pitchFamily="18" charset="0"/>
              </a:endParaRPr>
            </a:p>
          </p:txBody>
        </p:sp>
      </p:grpSp>
      <p:sp>
        <p:nvSpPr>
          <p:cNvPr id="158" name="Rectangle: Rounded Corners 157">
            <a:extLst>
              <a:ext uri="{FF2B5EF4-FFF2-40B4-BE49-F238E27FC236}">
                <a16:creationId xmlns:a16="http://schemas.microsoft.com/office/drawing/2014/main" id="{97A84E04-FD6B-4148-AFB4-6232A3C1FF9C}"/>
              </a:ext>
            </a:extLst>
          </p:cNvPr>
          <p:cNvSpPr/>
          <p:nvPr/>
        </p:nvSpPr>
        <p:spPr>
          <a:xfrm>
            <a:off x="598205" y="28515912"/>
            <a:ext cx="13714500" cy="1539601"/>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F9FA81CF-BCBE-4AAC-8AC4-0FB92E8559FF}"/>
              </a:ext>
            </a:extLst>
          </p:cNvPr>
          <p:cNvSpPr txBox="1"/>
          <p:nvPr/>
        </p:nvSpPr>
        <p:spPr>
          <a:xfrm>
            <a:off x="598205" y="28515913"/>
            <a:ext cx="14044612" cy="523220"/>
          </a:xfrm>
          <a:prstGeom prst="rect">
            <a:avLst/>
          </a:prstGeom>
          <a:noFill/>
        </p:spPr>
        <p:txBody>
          <a:bodyPr wrap="square" rtlCol="0">
            <a:spAutoFit/>
          </a:bodyPr>
          <a:lstStyle/>
          <a:p>
            <a:r>
              <a:rPr lang="en-GB" sz="2800" i="1" spc="-15" dirty="0">
                <a:effectLst/>
                <a:latin typeface="+mj-lt"/>
                <a:ea typeface="Times New Roman" panose="02020603050405020304" pitchFamily="18" charset="0"/>
              </a:rPr>
              <a:t>References</a:t>
            </a:r>
            <a:endParaRPr lang="en-GB" sz="5400" dirty="0">
              <a:latin typeface="+mj-lt"/>
              <a:cs typeface="Times New Roman" panose="02020603050405020304" pitchFamily="18" charset="0"/>
            </a:endParaRPr>
          </a:p>
        </p:txBody>
      </p:sp>
      <p:grpSp>
        <p:nvGrpSpPr>
          <p:cNvPr id="160" name="Group 159">
            <a:extLst>
              <a:ext uri="{FF2B5EF4-FFF2-40B4-BE49-F238E27FC236}">
                <a16:creationId xmlns:a16="http://schemas.microsoft.com/office/drawing/2014/main" id="{D2B69540-5EF6-4288-8DBA-AA3043054ACA}"/>
              </a:ext>
            </a:extLst>
          </p:cNvPr>
          <p:cNvGrpSpPr/>
          <p:nvPr/>
        </p:nvGrpSpPr>
        <p:grpSpPr>
          <a:xfrm>
            <a:off x="6950347" y="9040987"/>
            <a:ext cx="7637301" cy="13351192"/>
            <a:chOff x="418355" y="18142217"/>
            <a:chExt cx="6633779" cy="9491154"/>
          </a:xfrm>
        </p:grpSpPr>
        <p:sp>
          <p:nvSpPr>
            <p:cNvPr id="161" name="Rectangle: Rounded Corners 160">
              <a:extLst>
                <a:ext uri="{FF2B5EF4-FFF2-40B4-BE49-F238E27FC236}">
                  <a16:creationId xmlns:a16="http://schemas.microsoft.com/office/drawing/2014/main" id="{50E20107-3B10-49B5-BF48-CA99B04FF300}"/>
                </a:ext>
              </a:extLst>
            </p:cNvPr>
            <p:cNvSpPr/>
            <p:nvPr/>
          </p:nvSpPr>
          <p:spPr>
            <a:xfrm>
              <a:off x="418355" y="18142217"/>
              <a:ext cx="6352640" cy="9491154"/>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grpSp>
          <p:nvGrpSpPr>
            <p:cNvPr id="162" name="Group 161">
              <a:extLst>
                <a:ext uri="{FF2B5EF4-FFF2-40B4-BE49-F238E27FC236}">
                  <a16:creationId xmlns:a16="http://schemas.microsoft.com/office/drawing/2014/main" id="{FCA20A3F-8045-4840-BD81-4F841AA6248E}"/>
                </a:ext>
              </a:extLst>
            </p:cNvPr>
            <p:cNvGrpSpPr/>
            <p:nvPr/>
          </p:nvGrpSpPr>
          <p:grpSpPr>
            <a:xfrm>
              <a:off x="496008" y="18152079"/>
              <a:ext cx="6556126" cy="7246241"/>
              <a:chOff x="496008" y="18152079"/>
              <a:chExt cx="6556126" cy="7246241"/>
            </a:xfrm>
          </p:grpSpPr>
          <p:sp>
            <p:nvSpPr>
              <p:cNvPr id="163" name="TextBox 162">
                <a:extLst>
                  <a:ext uri="{FF2B5EF4-FFF2-40B4-BE49-F238E27FC236}">
                    <a16:creationId xmlns:a16="http://schemas.microsoft.com/office/drawing/2014/main" id="{60EB2C28-4177-434F-B688-64D100632D81}"/>
                  </a:ext>
                </a:extLst>
              </p:cNvPr>
              <p:cNvSpPr txBox="1"/>
              <p:nvPr/>
            </p:nvSpPr>
            <p:spPr>
              <a:xfrm>
                <a:off x="2878893" y="18152079"/>
                <a:ext cx="2978940" cy="584775"/>
              </a:xfrm>
              <a:prstGeom prst="rect">
                <a:avLst/>
              </a:prstGeom>
              <a:noFill/>
            </p:spPr>
            <p:txBody>
              <a:bodyPr wrap="square" rtlCol="0">
                <a:spAutoFit/>
              </a:bodyPr>
              <a:lstStyle/>
              <a:p>
                <a:r>
                  <a:rPr lang="en-GB" sz="3200" b="1" dirty="0">
                    <a:latin typeface="+mj-lt"/>
                    <a:cs typeface="Times New Roman" panose="02020603050405020304" pitchFamily="18" charset="0"/>
                  </a:rPr>
                  <a:t>Approach</a:t>
                </a:r>
              </a:p>
            </p:txBody>
          </p:sp>
          <p:sp>
            <p:nvSpPr>
              <p:cNvPr id="165" name="TextBox 164">
                <a:extLst>
                  <a:ext uri="{FF2B5EF4-FFF2-40B4-BE49-F238E27FC236}">
                    <a16:creationId xmlns:a16="http://schemas.microsoft.com/office/drawing/2014/main" id="{C09CE004-3493-4E72-9917-D49F3D5DA3B5}"/>
                  </a:ext>
                </a:extLst>
              </p:cNvPr>
              <p:cNvSpPr txBox="1"/>
              <p:nvPr/>
            </p:nvSpPr>
            <p:spPr>
              <a:xfrm>
                <a:off x="496009" y="20719544"/>
                <a:ext cx="2949181" cy="1640952"/>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Meetings with the client helped to facilitate gathering the facts for the PoC into functional and non-functional requirements. </a:t>
                </a:r>
              </a:p>
            </p:txBody>
          </p:sp>
          <p:sp>
            <p:nvSpPr>
              <p:cNvPr id="167" name="TextBox 166">
                <a:extLst>
                  <a:ext uri="{FF2B5EF4-FFF2-40B4-BE49-F238E27FC236}">
                    <a16:creationId xmlns:a16="http://schemas.microsoft.com/office/drawing/2014/main" id="{50E45282-177E-4503-9A6C-FA2B28FC0A7F}"/>
                  </a:ext>
                </a:extLst>
              </p:cNvPr>
              <p:cNvSpPr txBox="1"/>
              <p:nvPr/>
            </p:nvSpPr>
            <p:spPr>
              <a:xfrm>
                <a:off x="504999" y="24282473"/>
                <a:ext cx="633526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Hybrid methodology; Waterfall and Agile would suit this project. As technology is adapting, an iterative approach would used to adapt to changes and influence inputs from the qualitative feedback from user evaluations. </a:t>
                </a:r>
              </a:p>
            </p:txBody>
          </p:sp>
          <p:sp>
            <p:nvSpPr>
              <p:cNvPr id="168" name="Rectangle 167">
                <a:extLst>
                  <a:ext uri="{FF2B5EF4-FFF2-40B4-BE49-F238E27FC236}">
                    <a16:creationId xmlns:a16="http://schemas.microsoft.com/office/drawing/2014/main" id="{1A9AF493-D6A1-4553-9DEA-AB218F25248B}"/>
                  </a:ext>
                </a:extLst>
              </p:cNvPr>
              <p:cNvSpPr/>
              <p:nvPr/>
            </p:nvSpPr>
            <p:spPr>
              <a:xfrm>
                <a:off x="496008" y="20448833"/>
                <a:ext cx="2935976" cy="261074"/>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Discovery</a:t>
                </a:r>
              </a:p>
            </p:txBody>
          </p:sp>
          <p:sp>
            <p:nvSpPr>
              <p:cNvPr id="169" name="TextBox 168">
                <a:extLst>
                  <a:ext uri="{FF2B5EF4-FFF2-40B4-BE49-F238E27FC236}">
                    <a16:creationId xmlns:a16="http://schemas.microsoft.com/office/drawing/2014/main" id="{45CA6FB1-6873-4764-AB85-F75AC0B17884}"/>
                  </a:ext>
                </a:extLst>
              </p:cNvPr>
              <p:cNvSpPr txBox="1"/>
              <p:nvPr/>
            </p:nvSpPr>
            <p:spPr>
              <a:xfrm>
                <a:off x="618463" y="18808020"/>
                <a:ext cx="6136884" cy="164095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171" name="TextBox 170">
                <a:extLst>
                  <a:ext uri="{FF2B5EF4-FFF2-40B4-BE49-F238E27FC236}">
                    <a16:creationId xmlns:a16="http://schemas.microsoft.com/office/drawing/2014/main" id="{66A50D2F-8403-4B98-92E0-D2193E715C65}"/>
                  </a:ext>
                </a:extLst>
              </p:cNvPr>
              <p:cNvSpPr txBox="1"/>
              <p:nvPr/>
            </p:nvSpPr>
            <p:spPr>
              <a:xfrm>
                <a:off x="3667168" y="20714182"/>
                <a:ext cx="3384966" cy="1378399"/>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workshop will involve understanding the issue, and how to implement a PoC to overcome the current system.</a:t>
                </a:r>
              </a:p>
            </p:txBody>
          </p:sp>
          <p:sp>
            <p:nvSpPr>
              <p:cNvPr id="172" name="Rectangle 171">
                <a:extLst>
                  <a:ext uri="{FF2B5EF4-FFF2-40B4-BE49-F238E27FC236}">
                    <a16:creationId xmlns:a16="http://schemas.microsoft.com/office/drawing/2014/main" id="{E0152ACE-C40F-438D-A4EC-360E24587746}"/>
                  </a:ext>
                </a:extLst>
              </p:cNvPr>
              <p:cNvSpPr/>
              <p:nvPr/>
            </p:nvSpPr>
            <p:spPr>
              <a:xfrm>
                <a:off x="1199300" y="22443417"/>
                <a:ext cx="4870606" cy="21261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Survey</a:t>
                </a:r>
              </a:p>
            </p:txBody>
          </p:sp>
          <p:sp>
            <p:nvSpPr>
              <p:cNvPr id="173" name="TextBox 172">
                <a:extLst>
                  <a:ext uri="{FF2B5EF4-FFF2-40B4-BE49-F238E27FC236}">
                    <a16:creationId xmlns:a16="http://schemas.microsoft.com/office/drawing/2014/main" id="{738A1E8A-0BBB-4EB6-99A3-001D961C7B58}"/>
                  </a:ext>
                </a:extLst>
              </p:cNvPr>
              <p:cNvSpPr txBox="1"/>
              <p:nvPr/>
            </p:nvSpPr>
            <p:spPr>
              <a:xfrm>
                <a:off x="516496" y="22681803"/>
                <a:ext cx="6476479" cy="137839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survey will be produced to measure a new hire’s feedback on using the workflow system.</a:t>
                </a:r>
              </a:p>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metrics will be based on a star system (1-5), helping to understand area’s which may need monitoring and improving.</a:t>
                </a:r>
              </a:p>
            </p:txBody>
          </p:sp>
        </p:grpSp>
      </p:grpSp>
      <p:sp>
        <p:nvSpPr>
          <p:cNvPr id="188" name="Rectangle: Rounded Corners 187">
            <a:extLst>
              <a:ext uri="{FF2B5EF4-FFF2-40B4-BE49-F238E27FC236}">
                <a16:creationId xmlns:a16="http://schemas.microsoft.com/office/drawing/2014/main" id="{F140EB4A-7E9A-4F66-A40D-9E2353766367}"/>
              </a:ext>
            </a:extLst>
          </p:cNvPr>
          <p:cNvSpPr/>
          <p:nvPr/>
        </p:nvSpPr>
        <p:spPr>
          <a:xfrm>
            <a:off x="577743" y="20564779"/>
            <a:ext cx="6284329" cy="7773722"/>
          </a:xfrm>
          <a:prstGeom prst="roundRect">
            <a:avLst>
              <a:gd name="adj" fmla="val 1505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86" name="Rectangle 185">
            <a:extLst>
              <a:ext uri="{FF2B5EF4-FFF2-40B4-BE49-F238E27FC236}">
                <a16:creationId xmlns:a16="http://schemas.microsoft.com/office/drawing/2014/main" id="{A7EFBEBA-2B34-44B4-AA21-450A4681D437}"/>
              </a:ext>
            </a:extLst>
          </p:cNvPr>
          <p:cNvSpPr/>
          <p:nvPr/>
        </p:nvSpPr>
        <p:spPr>
          <a:xfrm>
            <a:off x="10653130" y="12289375"/>
            <a:ext cx="3503465" cy="348693"/>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Workshops</a:t>
            </a:r>
          </a:p>
        </p:txBody>
      </p:sp>
      <p:sp>
        <p:nvSpPr>
          <p:cNvPr id="147" name="TextBox 146">
            <a:extLst>
              <a:ext uri="{FF2B5EF4-FFF2-40B4-BE49-F238E27FC236}">
                <a16:creationId xmlns:a16="http://schemas.microsoft.com/office/drawing/2014/main" id="{B1AAE688-D296-44FD-A7DA-AF4A30801CEF}"/>
              </a:ext>
            </a:extLst>
          </p:cNvPr>
          <p:cNvSpPr txBox="1"/>
          <p:nvPr/>
        </p:nvSpPr>
        <p:spPr>
          <a:xfrm>
            <a:off x="795975" y="21714720"/>
            <a:ext cx="6100770" cy="5709833"/>
          </a:xfrm>
          <a:prstGeom prst="rect">
            <a:avLst/>
          </a:prstGeom>
          <a:noFill/>
        </p:spPr>
        <p:txBody>
          <a:bodyPr wrap="square" rtlCol="0">
            <a:spAutoFit/>
          </a:bodyPr>
          <a:lstStyle/>
          <a:p>
            <a:pPr lvl="0">
              <a:lnSpc>
                <a:spcPct val="107000"/>
              </a:lnSpc>
              <a:spcAft>
                <a:spcPts val="800"/>
              </a:spcAft>
            </a:pPr>
            <a:r>
              <a:rPr lang="en-US" sz="2400" dirty="0">
                <a:effectLst/>
                <a:latin typeface="+mj-lt"/>
                <a:ea typeface="Calibri" panose="020F0502020204030204" pitchFamily="34" charset="0"/>
                <a:cs typeface="Times New Roman" panose="02020603050405020304" pitchFamily="18" charset="0"/>
              </a:rPr>
              <a:t>The Covid-19 outbreak created a new dynamic across the globe. The outbreak changed face-to-face meetings and began virtual working as a primary method. The demand to work-from-home (WFH) made it difficult to maintain adequate work-family role boundaries (</a:t>
            </a:r>
            <a:r>
              <a:rPr lang="en-GB" sz="2400" dirty="0" err="1">
                <a:solidFill>
                  <a:srgbClr val="000000"/>
                </a:solidFill>
                <a:effectLst/>
                <a:latin typeface="+mj-lt"/>
                <a:ea typeface="Calibri" panose="020F0502020204030204" pitchFamily="34" charset="0"/>
                <a:cs typeface="Times New Roman" panose="02020603050405020304" pitchFamily="18" charset="0"/>
              </a:rPr>
              <a:t>Giurge</a:t>
            </a:r>
            <a:r>
              <a:rPr lang="en-GB" sz="2400" dirty="0">
                <a:solidFill>
                  <a:srgbClr val="000000"/>
                </a:solidFill>
                <a:effectLst/>
                <a:latin typeface="+mj-lt"/>
                <a:ea typeface="Calibri" panose="020F0502020204030204" pitchFamily="34" charset="0"/>
                <a:cs typeface="Times New Roman" panose="02020603050405020304" pitchFamily="18" charset="0"/>
              </a:rPr>
              <a:t>, </a:t>
            </a:r>
            <a:r>
              <a:rPr lang="en-GB" sz="2400" dirty="0" err="1">
                <a:solidFill>
                  <a:srgbClr val="000000"/>
                </a:solidFill>
                <a:effectLst/>
                <a:latin typeface="+mj-lt"/>
                <a:ea typeface="Calibri" panose="020F0502020204030204" pitchFamily="34" charset="0"/>
                <a:cs typeface="Times New Roman" panose="02020603050405020304" pitchFamily="18" charset="0"/>
              </a:rPr>
              <a:t>Bohns</a:t>
            </a:r>
            <a:r>
              <a:rPr lang="en-GB" sz="2400" dirty="0">
                <a:solidFill>
                  <a:srgbClr val="000000"/>
                </a:solidFill>
                <a:effectLst/>
                <a:latin typeface="+mj-lt"/>
                <a:ea typeface="Calibri" panose="020F0502020204030204" pitchFamily="34" charset="0"/>
                <a:cs typeface="Times New Roman" panose="02020603050405020304" pitchFamily="18" charset="0"/>
              </a:rPr>
              <a:t>, L., 2020</a:t>
            </a:r>
            <a:r>
              <a:rPr lang="en-US" sz="2400" dirty="0">
                <a:effectLst/>
                <a:latin typeface="+mj-lt"/>
                <a:ea typeface="Calibri" panose="020F0502020204030204" pitchFamily="34" charset="0"/>
                <a:cs typeface="Times New Roman" panose="02020603050405020304" pitchFamily="18" charset="0"/>
              </a:rPr>
              <a:t>). This idea is backed up with evidence, showing that HR managers are planning, and see WFH as a foundation for the future (</a:t>
            </a:r>
            <a:r>
              <a:rPr lang="en-US" sz="2400" dirty="0" err="1">
                <a:effectLst/>
                <a:latin typeface="+mj-lt"/>
                <a:ea typeface="Calibri" panose="020F0502020204030204" pitchFamily="34" charset="0"/>
                <a:cs typeface="Times New Roman" panose="02020603050405020304" pitchFamily="18" charset="0"/>
              </a:rPr>
              <a:t>Ozimek</a:t>
            </a:r>
            <a:r>
              <a:rPr lang="en-US" sz="2400" dirty="0">
                <a:effectLst/>
                <a:latin typeface="+mj-lt"/>
                <a:ea typeface="Calibri" panose="020F0502020204030204" pitchFamily="34" charset="0"/>
                <a:cs typeface="Times New Roman" panose="02020603050405020304" pitchFamily="18" charset="0"/>
              </a:rPr>
              <a:t>, 2020). This also shows that the disconnect between employer and employee has a potential negative impact on work status long-term (</a:t>
            </a:r>
            <a:r>
              <a:rPr lang="en-US" sz="2400" dirty="0" err="1">
                <a:effectLst/>
                <a:latin typeface="+mj-lt"/>
                <a:ea typeface="Calibri" panose="020F0502020204030204" pitchFamily="34" charset="0"/>
                <a:cs typeface="Times New Roman" panose="02020603050405020304" pitchFamily="18" charset="0"/>
              </a:rPr>
              <a:t>Weisner</a:t>
            </a:r>
            <a:r>
              <a:rPr lang="en-US" sz="2400" dirty="0">
                <a:effectLst/>
                <a:latin typeface="+mj-lt"/>
                <a:ea typeface="Calibri" panose="020F0502020204030204" pitchFamily="34" charset="0"/>
                <a:cs typeface="Times New Roman" panose="02020603050405020304" pitchFamily="18" charset="0"/>
              </a:rPr>
              <a:t> &amp; Sutton, 2015).</a:t>
            </a:r>
          </a:p>
          <a:p>
            <a:pPr lvl="0">
              <a:lnSpc>
                <a:spcPct val="107000"/>
              </a:lnSpc>
              <a:spcAft>
                <a:spcPts val="800"/>
              </a:spcAft>
            </a:pPr>
            <a:endParaRPr lang="en-US" sz="2400" dirty="0">
              <a:latin typeface="+mj-lt"/>
              <a:ea typeface="Calibri" panose="020F0502020204030204" pitchFamily="34" charset="0"/>
              <a:cs typeface="Times New Roman" panose="02020603050405020304" pitchFamily="18" charset="0"/>
            </a:endParaRPr>
          </a:p>
        </p:txBody>
      </p:sp>
      <p:sp>
        <p:nvSpPr>
          <p:cNvPr id="148" name="TextBox 147">
            <a:extLst>
              <a:ext uri="{FF2B5EF4-FFF2-40B4-BE49-F238E27FC236}">
                <a16:creationId xmlns:a16="http://schemas.microsoft.com/office/drawing/2014/main" id="{110EB114-0AB6-496F-A8A5-E3EF31289CF9}"/>
              </a:ext>
            </a:extLst>
          </p:cNvPr>
          <p:cNvSpPr txBox="1"/>
          <p:nvPr/>
        </p:nvSpPr>
        <p:spPr>
          <a:xfrm>
            <a:off x="1797793" y="20596445"/>
            <a:ext cx="5072801" cy="584775"/>
          </a:xfrm>
          <a:prstGeom prst="rect">
            <a:avLst/>
          </a:prstGeom>
          <a:noFill/>
        </p:spPr>
        <p:txBody>
          <a:bodyPr wrap="square" rtlCol="0">
            <a:spAutoFit/>
          </a:bodyPr>
          <a:lstStyle/>
          <a:p>
            <a:r>
              <a:rPr lang="en-GB" sz="3200" b="1" dirty="0">
                <a:latin typeface="+mj-lt"/>
                <a:cs typeface="Times New Roman" panose="02020603050405020304" pitchFamily="18" charset="0"/>
              </a:rPr>
              <a:t>Literature Review</a:t>
            </a:r>
          </a:p>
        </p:txBody>
      </p:sp>
      <p:pic>
        <p:nvPicPr>
          <p:cNvPr id="189" name="Picture 188" descr="A picture containing text, toy, vector graphics&#10;&#10;Description automatically generated">
            <a:extLst>
              <a:ext uri="{FF2B5EF4-FFF2-40B4-BE49-F238E27FC236}">
                <a16:creationId xmlns:a16="http://schemas.microsoft.com/office/drawing/2014/main" id="{7CE4961A-65AD-428C-A92F-F9CD7E9233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4103" y="1887996"/>
            <a:ext cx="2536866" cy="1864063"/>
          </a:xfrm>
          <a:prstGeom prst="rect">
            <a:avLst/>
          </a:prstGeom>
        </p:spPr>
      </p:pic>
      <p:grpSp>
        <p:nvGrpSpPr>
          <p:cNvPr id="191" name="Group 190">
            <a:extLst>
              <a:ext uri="{FF2B5EF4-FFF2-40B4-BE49-F238E27FC236}">
                <a16:creationId xmlns:a16="http://schemas.microsoft.com/office/drawing/2014/main" id="{544D6291-7B8D-40DC-9336-66DE41BE1EE5}"/>
              </a:ext>
            </a:extLst>
          </p:cNvPr>
          <p:cNvGrpSpPr/>
          <p:nvPr/>
        </p:nvGrpSpPr>
        <p:grpSpPr>
          <a:xfrm>
            <a:off x="14568262" y="3712417"/>
            <a:ext cx="6565332" cy="13906409"/>
            <a:chOff x="302543" y="17997045"/>
            <a:chExt cx="6635701" cy="9663239"/>
          </a:xfrm>
        </p:grpSpPr>
        <p:sp>
          <p:nvSpPr>
            <p:cNvPr id="192" name="Rectangle: Rounded Corners 191">
              <a:extLst>
                <a:ext uri="{FF2B5EF4-FFF2-40B4-BE49-F238E27FC236}">
                  <a16:creationId xmlns:a16="http://schemas.microsoft.com/office/drawing/2014/main" id="{F53EBE29-DE5E-4F81-83CC-A57744572828}"/>
                </a:ext>
              </a:extLst>
            </p:cNvPr>
            <p:cNvSpPr/>
            <p:nvPr/>
          </p:nvSpPr>
          <p:spPr>
            <a:xfrm>
              <a:off x="302543" y="17997045"/>
              <a:ext cx="6635701" cy="966323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sp>
          <p:nvSpPr>
            <p:cNvPr id="194" name="TextBox 193">
              <a:extLst>
                <a:ext uri="{FF2B5EF4-FFF2-40B4-BE49-F238E27FC236}">
                  <a16:creationId xmlns:a16="http://schemas.microsoft.com/office/drawing/2014/main" id="{6A3F5095-47F2-42D0-B462-305424A103CD}"/>
                </a:ext>
              </a:extLst>
            </p:cNvPr>
            <p:cNvSpPr txBox="1"/>
            <p:nvPr/>
          </p:nvSpPr>
          <p:spPr>
            <a:xfrm>
              <a:off x="2878893" y="18152079"/>
              <a:ext cx="2978940" cy="415707"/>
            </a:xfrm>
            <a:prstGeom prst="rect">
              <a:avLst/>
            </a:prstGeom>
            <a:noFill/>
          </p:spPr>
          <p:txBody>
            <a:bodyPr wrap="square" rtlCol="0">
              <a:spAutoFit/>
            </a:bodyPr>
            <a:lstStyle/>
            <a:p>
              <a:r>
                <a:rPr lang="en-GB" sz="3200" b="1" dirty="0">
                  <a:latin typeface="+mj-lt"/>
                  <a:cs typeface="Times New Roman" panose="02020603050405020304" pitchFamily="18" charset="0"/>
                </a:rPr>
                <a:t>Results</a:t>
              </a:r>
            </a:p>
          </p:txBody>
        </p:sp>
      </p:grpSp>
      <p:sp>
        <p:nvSpPr>
          <p:cNvPr id="207" name="TextBox 206">
            <a:extLst>
              <a:ext uri="{FF2B5EF4-FFF2-40B4-BE49-F238E27FC236}">
                <a16:creationId xmlns:a16="http://schemas.microsoft.com/office/drawing/2014/main" id="{03BD7529-3C37-4D14-88E6-49E7D26AE757}"/>
              </a:ext>
            </a:extLst>
          </p:cNvPr>
          <p:cNvSpPr txBox="1"/>
          <p:nvPr/>
        </p:nvSpPr>
        <p:spPr>
          <a:xfrm>
            <a:off x="14570233" y="6704059"/>
            <a:ext cx="6258562"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Browse Workflow– page will allow the user to select their next packaged workflow (a packaged workflow is a collection of inbuilt steps).</a:t>
            </a:r>
          </a:p>
          <a:p>
            <a:endParaRPr lang="en-US" sz="2400" dirty="0">
              <a:latin typeface="Calibri" panose="020F0502020204030204" pitchFamily="34" charset="0"/>
              <a:cs typeface="Calibri" panose="020F0502020204030204" pitchFamily="34" charset="0"/>
            </a:endParaRPr>
          </a:p>
        </p:txBody>
      </p:sp>
      <p:grpSp>
        <p:nvGrpSpPr>
          <p:cNvPr id="208" name="Group 207">
            <a:extLst>
              <a:ext uri="{FF2B5EF4-FFF2-40B4-BE49-F238E27FC236}">
                <a16:creationId xmlns:a16="http://schemas.microsoft.com/office/drawing/2014/main" id="{E1A8689D-8C0F-4C38-8903-53B065CABDE2}"/>
              </a:ext>
            </a:extLst>
          </p:cNvPr>
          <p:cNvGrpSpPr/>
          <p:nvPr/>
        </p:nvGrpSpPr>
        <p:grpSpPr>
          <a:xfrm>
            <a:off x="14576075" y="18060343"/>
            <a:ext cx="6565592" cy="11905970"/>
            <a:chOff x="186756" y="19082758"/>
            <a:chExt cx="6635964" cy="8722698"/>
          </a:xfrm>
        </p:grpSpPr>
        <p:sp>
          <p:nvSpPr>
            <p:cNvPr id="209" name="Rectangle: Rounded Corners 208">
              <a:extLst>
                <a:ext uri="{FF2B5EF4-FFF2-40B4-BE49-F238E27FC236}">
                  <a16:creationId xmlns:a16="http://schemas.microsoft.com/office/drawing/2014/main" id="{5F0BBE8B-19A0-4A16-8815-120B18D945EF}"/>
                </a:ext>
              </a:extLst>
            </p:cNvPr>
            <p:cNvSpPr/>
            <p:nvPr/>
          </p:nvSpPr>
          <p:spPr>
            <a:xfrm>
              <a:off x="186756" y="19082758"/>
              <a:ext cx="6635964" cy="8722698"/>
            </a:xfrm>
            <a:prstGeom prst="roundRect">
              <a:avLst>
                <a:gd name="adj" fmla="val 1289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sp>
          <p:nvSpPr>
            <p:cNvPr id="210" name="TextBox 209">
              <a:extLst>
                <a:ext uri="{FF2B5EF4-FFF2-40B4-BE49-F238E27FC236}">
                  <a16:creationId xmlns:a16="http://schemas.microsoft.com/office/drawing/2014/main" id="{77D4ABF0-C1A0-49EF-ABC7-3C8BC45695CF}"/>
                </a:ext>
              </a:extLst>
            </p:cNvPr>
            <p:cNvSpPr txBox="1"/>
            <p:nvPr/>
          </p:nvSpPr>
          <p:spPr>
            <a:xfrm>
              <a:off x="2586932" y="19129168"/>
              <a:ext cx="2978940" cy="396894"/>
            </a:xfrm>
            <a:prstGeom prst="rect">
              <a:avLst/>
            </a:prstGeom>
            <a:noFill/>
          </p:spPr>
          <p:txBody>
            <a:bodyPr wrap="square" rtlCol="0">
              <a:spAutoFit/>
            </a:bodyPr>
            <a:lstStyle/>
            <a:p>
              <a:r>
                <a:rPr lang="en-GB" sz="3200" b="1" dirty="0">
                  <a:latin typeface="+mj-lt"/>
                  <a:cs typeface="Times New Roman" panose="02020603050405020304" pitchFamily="18" charset="0"/>
                </a:rPr>
                <a:t>Conclusion</a:t>
              </a:r>
            </a:p>
          </p:txBody>
        </p:sp>
      </p:grpSp>
      <p:sp>
        <p:nvSpPr>
          <p:cNvPr id="211" name="TextBox 210">
            <a:extLst>
              <a:ext uri="{FF2B5EF4-FFF2-40B4-BE49-F238E27FC236}">
                <a16:creationId xmlns:a16="http://schemas.microsoft.com/office/drawing/2014/main" id="{D74B8257-64D7-47E3-9F27-E5F0B496EBE9}"/>
              </a:ext>
            </a:extLst>
          </p:cNvPr>
          <p:cNvSpPr txBox="1"/>
          <p:nvPr/>
        </p:nvSpPr>
        <p:spPr>
          <a:xfrm>
            <a:off x="14967225" y="24907196"/>
            <a:ext cx="6052070" cy="5262979"/>
          </a:xfrm>
          <a:prstGeom prst="rect">
            <a:avLst/>
          </a:prstGeom>
          <a:noFill/>
        </p:spPr>
        <p:txBody>
          <a:bodyPr wrap="square" rtlCol="0">
            <a:spAutoFit/>
          </a:bodyPr>
          <a:lstStyle/>
          <a:p>
            <a:pPr algn="l"/>
            <a:r>
              <a:rPr lang="en-US" sz="2400" b="0" i="0" dirty="0">
                <a:solidFill>
                  <a:srgbClr val="000000"/>
                </a:solidFill>
                <a:effectLst/>
                <a:latin typeface="+mj-lt"/>
              </a:rPr>
              <a:t>In conclusion, it has been shown that the onboarding tool can improve collaboration, retention, and decrease employee turnover which have been identified previously as required areas of improvement.</a:t>
            </a:r>
          </a:p>
          <a:p>
            <a:pPr algn="l"/>
            <a:r>
              <a:rPr lang="en-US" sz="2400" b="0" i="0" dirty="0">
                <a:solidFill>
                  <a:srgbClr val="000000"/>
                </a:solidFill>
                <a:effectLst/>
                <a:latin typeface="+mj-lt"/>
              </a:rPr>
              <a:t>Using the CI/CD Pipeline helped to keep the code consistent and run through unit tests to ensure the code is safe. </a:t>
            </a:r>
          </a:p>
          <a:p>
            <a:pPr algn="l"/>
            <a:endParaRPr lang="en-US" sz="2400" b="0" i="0" dirty="0">
              <a:solidFill>
                <a:srgbClr val="000000"/>
              </a:solidFill>
              <a:effectLst/>
              <a:latin typeface="+mj-lt"/>
            </a:endParaRPr>
          </a:p>
          <a:p>
            <a:pPr algn="l"/>
            <a:r>
              <a:rPr lang="en-US" sz="2400" dirty="0">
                <a:solidFill>
                  <a:srgbClr val="000000"/>
                </a:solidFill>
                <a:latin typeface="+mj-lt"/>
              </a:rPr>
              <a:t>Overall, the feedback was great because I managed this project, set guidelines and timeline and really explored how to improve the organisation in an area it was lacking.</a:t>
            </a:r>
          </a:p>
          <a:p>
            <a:pPr algn="l"/>
            <a:endParaRPr lang="en-US" sz="2400" b="0" i="0" dirty="0">
              <a:solidFill>
                <a:srgbClr val="000000"/>
              </a:solidFill>
              <a:effectLst/>
              <a:latin typeface="+mj-lt"/>
            </a:endParaRPr>
          </a:p>
        </p:txBody>
      </p:sp>
      <p:pic>
        <p:nvPicPr>
          <p:cNvPr id="190" name="Picture 189" descr="A picture containing text, vector graphics&#10;&#10;Description automatically generated">
            <a:extLst>
              <a:ext uri="{FF2B5EF4-FFF2-40B4-BE49-F238E27FC236}">
                <a16:creationId xmlns:a16="http://schemas.microsoft.com/office/drawing/2014/main" id="{5637BED3-4FAB-4C2F-AA56-8C6D7503BA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6571863" y="1938353"/>
            <a:ext cx="4096034" cy="1977316"/>
          </a:xfrm>
          <a:prstGeom prst="rect">
            <a:avLst/>
          </a:prstGeom>
        </p:spPr>
      </p:pic>
      <p:sp>
        <p:nvSpPr>
          <p:cNvPr id="74" name="TextBox 73">
            <a:extLst>
              <a:ext uri="{FF2B5EF4-FFF2-40B4-BE49-F238E27FC236}">
                <a16:creationId xmlns:a16="http://schemas.microsoft.com/office/drawing/2014/main" id="{C1EED7EC-6287-4590-A92A-70FBE0BA57DA}"/>
              </a:ext>
            </a:extLst>
          </p:cNvPr>
          <p:cNvSpPr txBox="1"/>
          <p:nvPr/>
        </p:nvSpPr>
        <p:spPr>
          <a:xfrm>
            <a:off x="7094405" y="2013617"/>
            <a:ext cx="8988374" cy="461665"/>
          </a:xfrm>
          <a:prstGeom prst="rect">
            <a:avLst/>
          </a:prstGeom>
          <a:noFill/>
        </p:spPr>
        <p:txBody>
          <a:bodyPr wrap="square" rtlCol="0">
            <a:spAutoFit/>
          </a:bodyPr>
          <a:lstStyle/>
          <a:p>
            <a:pPr algn="l"/>
            <a:r>
              <a:rPr lang="en-US" sz="2400" dirty="0"/>
              <a:t>DTSL7 – Digital And Technology Solutions Specialist (MSc)</a:t>
            </a:r>
          </a:p>
        </p:txBody>
      </p:sp>
      <p:sp>
        <p:nvSpPr>
          <p:cNvPr id="76" name="TextBox 75">
            <a:extLst>
              <a:ext uri="{FF2B5EF4-FFF2-40B4-BE49-F238E27FC236}">
                <a16:creationId xmlns:a16="http://schemas.microsoft.com/office/drawing/2014/main" id="{3E08888D-D0BE-47A5-BB35-2AE3C71FC127}"/>
              </a:ext>
            </a:extLst>
          </p:cNvPr>
          <p:cNvSpPr txBox="1"/>
          <p:nvPr/>
        </p:nvSpPr>
        <p:spPr>
          <a:xfrm>
            <a:off x="14572309" y="7990762"/>
            <a:ext cx="3458516" cy="341632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workflow page can: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Manage workflow.</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 related steps.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Review workflow and comments.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Upload documentation.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Users who are assigned to this workflow</a:t>
            </a:r>
          </a:p>
        </p:txBody>
      </p:sp>
      <p:pic>
        <p:nvPicPr>
          <p:cNvPr id="13" name="Picture 12">
            <a:extLst>
              <a:ext uri="{FF2B5EF4-FFF2-40B4-BE49-F238E27FC236}">
                <a16:creationId xmlns:a16="http://schemas.microsoft.com/office/drawing/2014/main" id="{74352117-0CB1-472C-AE45-D7B51B2884A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076289" y="6323487"/>
            <a:ext cx="1876687" cy="2172003"/>
          </a:xfrm>
          <a:prstGeom prst="rect">
            <a:avLst/>
          </a:prstGeom>
        </p:spPr>
      </p:pic>
      <p:pic>
        <p:nvPicPr>
          <p:cNvPr id="15" name="Picture 14">
            <a:extLst>
              <a:ext uri="{FF2B5EF4-FFF2-40B4-BE49-F238E27FC236}">
                <a16:creationId xmlns:a16="http://schemas.microsoft.com/office/drawing/2014/main" id="{8EAD0FB5-03BD-4E1E-8D4D-AD1A13C3570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9764461" y="6360051"/>
            <a:ext cx="2048161" cy="2219635"/>
          </a:xfrm>
          <a:prstGeom prst="rect">
            <a:avLst/>
          </a:prstGeom>
        </p:spPr>
      </p:pic>
      <p:sp>
        <p:nvSpPr>
          <p:cNvPr id="100" name="TextBox 99">
            <a:extLst>
              <a:ext uri="{FF2B5EF4-FFF2-40B4-BE49-F238E27FC236}">
                <a16:creationId xmlns:a16="http://schemas.microsoft.com/office/drawing/2014/main" id="{15507614-E8F3-44F2-8CC3-367326AF21BC}"/>
              </a:ext>
            </a:extLst>
          </p:cNvPr>
          <p:cNvSpPr txBox="1"/>
          <p:nvPr/>
        </p:nvSpPr>
        <p:spPr>
          <a:xfrm>
            <a:off x="14974512" y="18713121"/>
            <a:ext cx="5986724" cy="4893647"/>
          </a:xfrm>
          <a:prstGeom prst="rect">
            <a:avLst/>
          </a:prstGeom>
          <a:noFill/>
        </p:spPr>
        <p:txBody>
          <a:bodyPr wrap="square" rtlCol="0">
            <a:spAutoFit/>
          </a:bodyPr>
          <a:lstStyle/>
          <a:p>
            <a:pPr algn="l"/>
            <a:r>
              <a:rPr lang="en-US" sz="2400" dirty="0">
                <a:solidFill>
                  <a:srgbClr val="000000"/>
                </a:solidFill>
                <a:latin typeface="+mj-lt"/>
              </a:rPr>
              <a:t>The final product for the PoC met the requirements of the client, who were extremely satisfied of the work carried out and the results. The outcome from the client-side is to collect all information, resources, and links in order to pass this across to a “testing team” for their own development piece. The proposed idea of creating departmental workflows was met with excitement, instead of using the current standard of one size fits all.</a:t>
            </a:r>
          </a:p>
          <a:p>
            <a:pPr algn="l"/>
            <a:endParaRPr lang="en-US" sz="2400" dirty="0">
              <a:solidFill>
                <a:srgbClr val="000000"/>
              </a:solidFill>
              <a:latin typeface="+mj-lt"/>
            </a:endParaRPr>
          </a:p>
          <a:p>
            <a:pPr algn="l"/>
            <a:endParaRPr lang="en-US" sz="2400" dirty="0">
              <a:solidFill>
                <a:srgbClr val="000000"/>
              </a:solidFill>
              <a:latin typeface="+mj-lt"/>
            </a:endParaRPr>
          </a:p>
        </p:txBody>
      </p:sp>
      <p:pic>
        <p:nvPicPr>
          <p:cNvPr id="18" name="Picture 17">
            <a:extLst>
              <a:ext uri="{FF2B5EF4-FFF2-40B4-BE49-F238E27FC236}">
                <a16:creationId xmlns:a16="http://schemas.microsoft.com/office/drawing/2014/main" id="{4F57B200-09E6-4183-A23E-F81354497924}"/>
              </a:ext>
            </a:extLst>
          </p:cNvPr>
          <p:cNvPicPr>
            <a:picLocks noChangeAspect="1"/>
          </p:cNvPicPr>
          <p:nvPr/>
        </p:nvPicPr>
        <p:blipFill rotWithShape="1">
          <a:blip r:embed="rId18">
            <a:clrChange>
              <a:clrFrom>
                <a:srgbClr val="FFFFFF"/>
              </a:clrFrom>
              <a:clrTo>
                <a:srgbClr val="FFFFFF">
                  <a:alpha val="0"/>
                </a:srgbClr>
              </a:clrTo>
            </a:clrChange>
          </a:blip>
          <a:srcRect l="-1" r="560" b="6993"/>
          <a:stretch/>
        </p:blipFill>
        <p:spPr>
          <a:xfrm>
            <a:off x="18179137" y="22377282"/>
            <a:ext cx="2762111" cy="2515951"/>
          </a:xfrm>
          <a:prstGeom prst="rect">
            <a:avLst/>
          </a:prstGeom>
        </p:spPr>
      </p:pic>
      <p:sp>
        <p:nvSpPr>
          <p:cNvPr id="81" name="Rectangle 80">
            <a:extLst>
              <a:ext uri="{FF2B5EF4-FFF2-40B4-BE49-F238E27FC236}">
                <a16:creationId xmlns:a16="http://schemas.microsoft.com/office/drawing/2014/main" id="{67E8BAFD-A8EF-40D4-8D59-56A7ACD5070B}"/>
              </a:ext>
            </a:extLst>
          </p:cNvPr>
          <p:cNvSpPr/>
          <p:nvPr/>
        </p:nvSpPr>
        <p:spPr>
          <a:xfrm>
            <a:off x="1494971" y="21308951"/>
            <a:ext cx="3682936" cy="36725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Onboarding during Covid-19</a:t>
            </a:r>
          </a:p>
        </p:txBody>
      </p:sp>
      <p:sp>
        <p:nvSpPr>
          <p:cNvPr id="95" name="TextBox 94">
            <a:extLst>
              <a:ext uri="{FF2B5EF4-FFF2-40B4-BE49-F238E27FC236}">
                <a16:creationId xmlns:a16="http://schemas.microsoft.com/office/drawing/2014/main" id="{5C8A4316-4502-474B-9C5B-FAECD2EA10F6}"/>
              </a:ext>
            </a:extLst>
          </p:cNvPr>
          <p:cNvSpPr txBox="1"/>
          <p:nvPr/>
        </p:nvSpPr>
        <p:spPr>
          <a:xfrm>
            <a:off x="14971172" y="22419089"/>
            <a:ext cx="3525882" cy="2308324"/>
          </a:xfrm>
          <a:prstGeom prst="rect">
            <a:avLst/>
          </a:prstGeom>
          <a:noFill/>
        </p:spPr>
        <p:txBody>
          <a:bodyPr wrap="square" rtlCol="0">
            <a:spAutoFit/>
          </a:bodyPr>
          <a:lstStyle/>
          <a:p>
            <a:pPr algn="l"/>
            <a:endParaRPr lang="en-US" sz="2400" dirty="0">
              <a:solidFill>
                <a:srgbClr val="000000"/>
              </a:solidFill>
              <a:latin typeface="+mj-lt"/>
            </a:endParaRPr>
          </a:p>
          <a:p>
            <a:pPr algn="l"/>
            <a:r>
              <a:rPr lang="en-US" sz="2400" dirty="0">
                <a:solidFill>
                  <a:srgbClr val="000000"/>
                </a:solidFill>
                <a:latin typeface="+mj-lt"/>
              </a:rPr>
              <a:t>Feedback received (some shown opposite) also identified that the PoC was “up to date, and what the company was missing.”.</a:t>
            </a:r>
          </a:p>
        </p:txBody>
      </p:sp>
      <p:sp>
        <p:nvSpPr>
          <p:cNvPr id="96" name="Rectangle 95">
            <a:extLst>
              <a:ext uri="{FF2B5EF4-FFF2-40B4-BE49-F238E27FC236}">
                <a16:creationId xmlns:a16="http://schemas.microsoft.com/office/drawing/2014/main" id="{C28BB681-CA65-4957-92CB-70153798EE4B}"/>
              </a:ext>
            </a:extLst>
          </p:cNvPr>
          <p:cNvSpPr/>
          <p:nvPr/>
        </p:nvSpPr>
        <p:spPr>
          <a:xfrm>
            <a:off x="7803460" y="9624297"/>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and Elicitation</a:t>
            </a:r>
          </a:p>
        </p:txBody>
      </p:sp>
      <p:sp>
        <p:nvSpPr>
          <p:cNvPr id="97" name="Rectangle 96">
            <a:extLst>
              <a:ext uri="{FF2B5EF4-FFF2-40B4-BE49-F238E27FC236}">
                <a16:creationId xmlns:a16="http://schemas.microsoft.com/office/drawing/2014/main" id="{4821EA0E-6CE9-4AE2-BC0F-8E6A50079F76}"/>
              </a:ext>
            </a:extLst>
          </p:cNvPr>
          <p:cNvSpPr/>
          <p:nvPr/>
        </p:nvSpPr>
        <p:spPr>
          <a:xfrm>
            <a:off x="7803460" y="17378059"/>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Times New Roman" panose="02020603050405020304" pitchFamily="18" charset="0"/>
              </a:rPr>
              <a:t>Process and Methodology</a:t>
            </a:r>
          </a:p>
        </p:txBody>
      </p:sp>
      <p:pic>
        <p:nvPicPr>
          <p:cNvPr id="3" name="Picture 2" descr="A picture containing text, vector graphics&#10;&#10;Description automatically generated">
            <a:extLst>
              <a:ext uri="{FF2B5EF4-FFF2-40B4-BE49-F238E27FC236}">
                <a16:creationId xmlns:a16="http://schemas.microsoft.com/office/drawing/2014/main" id="{1B1FE160-416D-424A-8BED-BE6BD3AF1441}"/>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10238" y="17222023"/>
            <a:ext cx="2313496" cy="1640869"/>
          </a:xfrm>
          <a:prstGeom prst="rect">
            <a:avLst/>
          </a:prstGeom>
        </p:spPr>
      </p:pic>
      <p:pic>
        <p:nvPicPr>
          <p:cNvPr id="9" name="Picture 8">
            <a:extLst>
              <a:ext uri="{FF2B5EF4-FFF2-40B4-BE49-F238E27FC236}">
                <a16:creationId xmlns:a16="http://schemas.microsoft.com/office/drawing/2014/main" id="{09742342-9BB3-4AB1-B910-15E741827333}"/>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207644" y="19122343"/>
            <a:ext cx="6881150" cy="3169010"/>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3CF9BF55-243D-4BDE-A8F8-AA37D5FEBD8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0904" y="20032970"/>
            <a:ext cx="2046584" cy="2046584"/>
          </a:xfrm>
          <a:prstGeom prst="rect">
            <a:avLst/>
          </a:prstGeom>
        </p:spPr>
      </p:pic>
      <p:sp>
        <p:nvSpPr>
          <p:cNvPr id="87" name="TextBox 86">
            <a:extLst>
              <a:ext uri="{FF2B5EF4-FFF2-40B4-BE49-F238E27FC236}">
                <a16:creationId xmlns:a16="http://schemas.microsoft.com/office/drawing/2014/main" id="{D5E05887-4B94-4047-B2EC-26D7154740BB}"/>
              </a:ext>
            </a:extLst>
          </p:cNvPr>
          <p:cNvSpPr txBox="1"/>
          <p:nvPr/>
        </p:nvSpPr>
        <p:spPr>
          <a:xfrm>
            <a:off x="784952" y="26910335"/>
            <a:ext cx="6163920" cy="1260345"/>
          </a:xfrm>
          <a:prstGeom prst="rect">
            <a:avLst/>
          </a:prstGeom>
          <a:noFill/>
        </p:spPr>
        <p:txBody>
          <a:bodyPr wrap="square">
            <a:spAutoFit/>
          </a:bodyPr>
          <a:lstStyle/>
          <a:p>
            <a:pPr lvl="0">
              <a:lnSpc>
                <a:spcPct val="107000"/>
              </a:lnSpc>
              <a:spcAft>
                <a:spcPts val="800"/>
              </a:spcAft>
            </a:pPr>
            <a:r>
              <a:rPr lang="en-US" sz="2400" i="0" dirty="0">
                <a:solidFill>
                  <a:srgbClr val="212121"/>
                </a:solidFill>
                <a:effectLst/>
                <a:latin typeface="+mj-lt"/>
              </a:rPr>
              <a:t>No onboarding program is perfect, and ineffective onboarding is a great way to lose valuable employees</a:t>
            </a:r>
            <a:r>
              <a:rPr lang="en-US" sz="2400" dirty="0">
                <a:solidFill>
                  <a:srgbClr val="212121"/>
                </a:solidFill>
                <a:latin typeface="+mj-lt"/>
              </a:rPr>
              <a:t> </a:t>
            </a:r>
            <a:r>
              <a:rPr lang="en-GB" sz="2400" b="0" i="0" dirty="0">
                <a:solidFill>
                  <a:srgbClr val="000000"/>
                </a:solidFill>
                <a:effectLst/>
                <a:latin typeface="+mj-lt"/>
              </a:rPr>
              <a:t>(Scott et al., 2022).</a:t>
            </a:r>
            <a:endParaRPr lang="en-GB" sz="2400" dirty="0">
              <a:effectLst/>
              <a:latin typeface="+mj-lt"/>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7DAF6467-152F-469A-81FD-A0AB60B05B65}"/>
              </a:ext>
            </a:extLst>
          </p:cNvPr>
          <p:cNvSpPr txBox="1"/>
          <p:nvPr/>
        </p:nvSpPr>
        <p:spPr>
          <a:xfrm>
            <a:off x="966305" y="28921283"/>
            <a:ext cx="12701465" cy="1078180"/>
          </a:xfrm>
          <a:prstGeom prst="rect">
            <a:avLst/>
          </a:prstGeom>
          <a:noFill/>
        </p:spPr>
        <p:txBody>
          <a:bodyPr wrap="square" rtlCol="0">
            <a:spAutoFit/>
          </a:bodyPr>
          <a:lstStyle/>
          <a:p>
            <a:pPr marL="342900" lvl="0" indent="-342900">
              <a:lnSpc>
                <a:spcPct val="107000"/>
              </a:lnSpc>
              <a:spcAft>
                <a:spcPts val="100"/>
              </a:spcAft>
              <a:buFont typeface="+mj-lt"/>
              <a:buAutoNum type="arabicPeriod"/>
            </a:pPr>
            <a:r>
              <a:rPr lang="en-GB" sz="2000" dirty="0" err="1">
                <a:solidFill>
                  <a:srgbClr val="000000"/>
                </a:solidFill>
                <a:effectLst/>
                <a:latin typeface="+mj-lt"/>
                <a:ea typeface="Calibri" panose="020F0502020204030204" pitchFamily="34" charset="0"/>
                <a:cs typeface="Times New Roman" panose="02020603050405020304" pitchFamily="18" charset="0"/>
              </a:rPr>
              <a:t>Giurge</a:t>
            </a:r>
            <a:r>
              <a:rPr lang="en-GB" sz="2000" dirty="0">
                <a:solidFill>
                  <a:srgbClr val="000000"/>
                </a:solidFill>
                <a:effectLst/>
                <a:latin typeface="+mj-lt"/>
                <a:ea typeface="Calibri" panose="020F0502020204030204" pitchFamily="34" charset="0"/>
                <a:cs typeface="Times New Roman" panose="02020603050405020304" pitchFamily="18" charset="0"/>
              </a:rPr>
              <a:t>, </a:t>
            </a:r>
            <a:r>
              <a:rPr lang="en-GB" sz="2000" dirty="0" err="1">
                <a:solidFill>
                  <a:srgbClr val="000000"/>
                </a:solidFill>
                <a:effectLst/>
                <a:latin typeface="+mj-lt"/>
                <a:ea typeface="Calibri" panose="020F0502020204030204" pitchFamily="34" charset="0"/>
                <a:cs typeface="Times New Roman" panose="02020603050405020304" pitchFamily="18" charset="0"/>
              </a:rPr>
              <a:t>Bohns</a:t>
            </a:r>
            <a:r>
              <a:rPr lang="en-GB" sz="2000" dirty="0">
                <a:solidFill>
                  <a:srgbClr val="000000"/>
                </a:solidFill>
                <a:effectLst/>
                <a:latin typeface="+mj-lt"/>
                <a:ea typeface="Calibri" panose="020F0502020204030204" pitchFamily="34" charset="0"/>
                <a:cs typeface="Times New Roman" panose="02020603050405020304" pitchFamily="18" charset="0"/>
              </a:rPr>
              <a:t>, L., 2020. </a:t>
            </a:r>
            <a:r>
              <a:rPr lang="en-GB" sz="2000" i="1" dirty="0">
                <a:effectLst/>
                <a:latin typeface="+mj-lt"/>
                <a:ea typeface="Calibri" panose="020F0502020204030204" pitchFamily="34" charset="0"/>
                <a:cs typeface="Times New Roman" panose="02020603050405020304" pitchFamily="18" charset="0"/>
              </a:rPr>
              <a:t>3 Tips to Avoid WFH Burnout</a:t>
            </a:r>
            <a:r>
              <a:rPr lang="en-GB" sz="2000" dirty="0">
                <a:effectLst/>
                <a:latin typeface="+mj-lt"/>
                <a:ea typeface="Calibri" panose="020F0502020204030204" pitchFamily="34" charset="0"/>
                <a:cs typeface="Times New Roman" panose="02020603050405020304" pitchFamily="18" charset="0"/>
              </a:rPr>
              <a:t>. [online] Harvard Business Review. Available at: &lt;https://hbr.org/2020/04/3-tips-to-avoid-wfh-burnout&gt; [Accessed 16 August 2022].</a:t>
            </a:r>
          </a:p>
          <a:p>
            <a:pPr marL="342900" lvl="0" indent="-342900">
              <a:lnSpc>
                <a:spcPct val="107000"/>
              </a:lnSpc>
              <a:spcAft>
                <a:spcPts val="100"/>
              </a:spcAft>
              <a:buFont typeface="+mj-lt"/>
              <a:buAutoNum type="arabicPeriod"/>
            </a:pPr>
            <a:r>
              <a:rPr lang="en-GB" sz="2000" dirty="0" err="1">
                <a:solidFill>
                  <a:srgbClr val="000000"/>
                </a:solidFill>
                <a:effectLst/>
                <a:latin typeface="+mj-lt"/>
                <a:ea typeface="Calibri" panose="020F0502020204030204" pitchFamily="34" charset="0"/>
                <a:cs typeface="Times New Roman" panose="02020603050405020304" pitchFamily="18" charset="0"/>
              </a:rPr>
              <a:t>Ozimek</a:t>
            </a:r>
            <a:r>
              <a:rPr lang="en-GB" sz="2000" dirty="0">
                <a:solidFill>
                  <a:srgbClr val="000000"/>
                </a:solidFill>
                <a:effectLst/>
                <a:latin typeface="+mj-lt"/>
                <a:ea typeface="Calibri" panose="020F0502020204030204" pitchFamily="34" charset="0"/>
                <a:cs typeface="Times New Roman" panose="02020603050405020304" pitchFamily="18" charset="0"/>
              </a:rPr>
              <a:t>, A., 2020. The Future of Remote Work. </a:t>
            </a:r>
            <a:r>
              <a:rPr lang="en-GB" sz="2000" i="1" dirty="0">
                <a:effectLst/>
                <a:latin typeface="+mj-lt"/>
                <a:ea typeface="Calibri" panose="020F0502020204030204" pitchFamily="34" charset="0"/>
                <a:cs typeface="Times New Roman" panose="02020603050405020304" pitchFamily="18" charset="0"/>
              </a:rPr>
              <a:t>SSRN Electronic Journal</a:t>
            </a:r>
            <a:r>
              <a:rPr lang="en-GB" sz="2000" dirty="0">
                <a:effectLst/>
                <a:latin typeface="+mj-lt"/>
                <a:ea typeface="Calibri" panose="020F0502020204030204" pitchFamily="34" charset="0"/>
                <a:cs typeface="Times New Roman" panose="02020603050405020304" pitchFamily="18" charset="0"/>
              </a:rPr>
              <a:t>,.</a:t>
            </a:r>
          </a:p>
        </p:txBody>
      </p:sp>
      <p:pic>
        <p:nvPicPr>
          <p:cNvPr id="8" name="Picture 7" descr="Icon&#10;&#10;Description automatically generated">
            <a:extLst>
              <a:ext uri="{FF2B5EF4-FFF2-40B4-BE49-F238E27FC236}">
                <a16:creationId xmlns:a16="http://schemas.microsoft.com/office/drawing/2014/main" id="{86D5D7A1-C206-4BD1-B1C8-5FFC6D46B846}"/>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4735" t="13046" r="15706" b="12786"/>
          <a:stretch/>
        </p:blipFill>
        <p:spPr>
          <a:xfrm>
            <a:off x="12848764" y="22154539"/>
            <a:ext cx="1685478" cy="1797187"/>
          </a:xfrm>
          <a:prstGeom prst="rect">
            <a:avLst/>
          </a:prstGeom>
        </p:spPr>
      </p:pic>
      <p:pic>
        <p:nvPicPr>
          <p:cNvPr id="14" name="Picture 13">
            <a:extLst>
              <a:ext uri="{FF2B5EF4-FFF2-40B4-BE49-F238E27FC236}">
                <a16:creationId xmlns:a16="http://schemas.microsoft.com/office/drawing/2014/main" id="{C30771DE-9186-4847-9329-50942208E910}"/>
              </a:ext>
            </a:extLst>
          </p:cNvPr>
          <p:cNvPicPr>
            <a:picLocks noChangeAspect="1"/>
          </p:cNvPicPr>
          <p:nvPr/>
        </p:nvPicPr>
        <p:blipFill>
          <a:blip r:embed="rId23"/>
          <a:stretch>
            <a:fillRect/>
          </a:stretch>
        </p:blipFill>
        <p:spPr>
          <a:xfrm>
            <a:off x="14762790" y="4519220"/>
            <a:ext cx="6152927" cy="2201088"/>
          </a:xfrm>
          <a:prstGeom prst="rect">
            <a:avLst/>
          </a:prstGeom>
        </p:spPr>
      </p:pic>
      <p:pic>
        <p:nvPicPr>
          <p:cNvPr id="23" name="Picture 22">
            <a:extLst>
              <a:ext uri="{FF2B5EF4-FFF2-40B4-BE49-F238E27FC236}">
                <a16:creationId xmlns:a16="http://schemas.microsoft.com/office/drawing/2014/main" id="{FEF0EBF0-7970-4059-B11D-98450EA6F02B}"/>
              </a:ext>
            </a:extLst>
          </p:cNvPr>
          <p:cNvPicPr>
            <a:picLocks noChangeAspect="1"/>
          </p:cNvPicPr>
          <p:nvPr/>
        </p:nvPicPr>
        <p:blipFill>
          <a:blip r:embed="rId24"/>
          <a:stretch>
            <a:fillRect/>
          </a:stretch>
        </p:blipFill>
        <p:spPr>
          <a:xfrm>
            <a:off x="17959002" y="8192151"/>
            <a:ext cx="3171015" cy="3062045"/>
          </a:xfrm>
          <a:prstGeom prst="rect">
            <a:avLst/>
          </a:prstGeom>
        </p:spPr>
      </p:pic>
      <p:pic>
        <p:nvPicPr>
          <p:cNvPr id="25" name="Picture 24">
            <a:extLst>
              <a:ext uri="{FF2B5EF4-FFF2-40B4-BE49-F238E27FC236}">
                <a16:creationId xmlns:a16="http://schemas.microsoft.com/office/drawing/2014/main" id="{4D475A47-392E-4449-914A-4BBC682EB60F}"/>
              </a:ext>
            </a:extLst>
          </p:cNvPr>
          <p:cNvPicPr>
            <a:picLocks noChangeAspect="1"/>
          </p:cNvPicPr>
          <p:nvPr/>
        </p:nvPicPr>
        <p:blipFill rotWithShape="1">
          <a:blip r:embed="rId25"/>
          <a:srcRect l="5637" t="3371"/>
          <a:stretch/>
        </p:blipFill>
        <p:spPr>
          <a:xfrm>
            <a:off x="15695139" y="12783565"/>
            <a:ext cx="4288227" cy="4674618"/>
          </a:xfrm>
          <a:prstGeom prst="rect">
            <a:avLst/>
          </a:prstGeom>
        </p:spPr>
      </p:pic>
      <p:sp>
        <p:nvSpPr>
          <p:cNvPr id="102" name="TextBox 101">
            <a:extLst>
              <a:ext uri="{FF2B5EF4-FFF2-40B4-BE49-F238E27FC236}">
                <a16:creationId xmlns:a16="http://schemas.microsoft.com/office/drawing/2014/main" id="{E60F7E3D-94C4-4788-AA45-9ED8DB2F5FA1}"/>
              </a:ext>
            </a:extLst>
          </p:cNvPr>
          <p:cNvSpPr txBox="1"/>
          <p:nvPr/>
        </p:nvSpPr>
        <p:spPr>
          <a:xfrm>
            <a:off x="14597751" y="11486876"/>
            <a:ext cx="6258562"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User Page – will show skills, details about user, and the workflows they currently have in progress. </a:t>
            </a:r>
          </a:p>
        </p:txBody>
      </p:sp>
    </p:spTree>
    <p:extLst>
      <p:ext uri="{BB962C8B-B14F-4D97-AF65-F5344CB8AC3E}">
        <p14:creationId xmlns:p14="http://schemas.microsoft.com/office/powerpoint/2010/main" val="1787527035"/>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6979</TotalTime>
  <Words>1051</Words>
  <Application>Microsoft Office PowerPoint</Application>
  <PresentationFormat>Custom</PresentationFormat>
  <Paragraphs>73</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Calibri Light</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Heslop, Alan</cp:lastModifiedBy>
  <cp:revision>183</cp:revision>
  <cp:lastPrinted>2022-05-30T13:07:34Z</cp:lastPrinted>
  <dcterms:created xsi:type="dcterms:W3CDTF">2012-02-10T00:21:22Z</dcterms:created>
  <dcterms:modified xsi:type="dcterms:W3CDTF">2022-08-18T23:54:37Z</dcterms:modified>
  <cp:category>Research poster templates</cp:category>
</cp:coreProperties>
</file>